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62" r:id="rId5"/>
  </p:sldMasterIdLst>
  <p:notesMasterIdLst>
    <p:notesMasterId r:id="rId60"/>
  </p:notesMasterIdLst>
  <p:sldIdLst>
    <p:sldId id="290" r:id="rId6"/>
    <p:sldId id="629" r:id="rId7"/>
    <p:sldId id="628" r:id="rId8"/>
    <p:sldId id="605" r:id="rId9"/>
    <p:sldId id="616" r:id="rId10"/>
    <p:sldId id="634" r:id="rId11"/>
    <p:sldId id="657" r:id="rId12"/>
    <p:sldId id="658" r:id="rId13"/>
    <p:sldId id="660" r:id="rId14"/>
    <p:sldId id="661" r:id="rId15"/>
    <p:sldId id="662" r:id="rId16"/>
    <p:sldId id="663" r:id="rId17"/>
    <p:sldId id="664" r:id="rId18"/>
    <p:sldId id="603" r:id="rId19"/>
    <p:sldId id="604" r:id="rId20"/>
    <p:sldId id="631" r:id="rId21"/>
    <p:sldId id="633" r:id="rId22"/>
    <p:sldId id="632" r:id="rId23"/>
    <p:sldId id="610" r:id="rId24"/>
    <p:sldId id="611" r:id="rId25"/>
    <p:sldId id="617" r:id="rId26"/>
    <p:sldId id="625" r:id="rId27"/>
    <p:sldId id="626" r:id="rId28"/>
    <p:sldId id="627" r:id="rId29"/>
    <p:sldId id="618" r:id="rId30"/>
    <p:sldId id="606" r:id="rId31"/>
    <p:sldId id="622" r:id="rId32"/>
    <p:sldId id="623" r:id="rId33"/>
    <p:sldId id="607" r:id="rId34"/>
    <p:sldId id="635" r:id="rId35"/>
    <p:sldId id="673" r:id="rId36"/>
    <p:sldId id="667" r:id="rId37"/>
    <p:sldId id="637" r:id="rId38"/>
    <p:sldId id="638" r:id="rId39"/>
    <p:sldId id="671" r:id="rId40"/>
    <p:sldId id="639" r:id="rId41"/>
    <p:sldId id="640" r:id="rId42"/>
    <p:sldId id="641" r:id="rId43"/>
    <p:sldId id="642" r:id="rId44"/>
    <p:sldId id="668" r:id="rId45"/>
    <p:sldId id="669" r:id="rId46"/>
    <p:sldId id="670" r:id="rId47"/>
    <p:sldId id="643" r:id="rId48"/>
    <p:sldId id="644" r:id="rId49"/>
    <p:sldId id="665" r:id="rId50"/>
    <p:sldId id="645" r:id="rId51"/>
    <p:sldId id="646" r:id="rId52"/>
    <p:sldId id="647" r:id="rId53"/>
    <p:sldId id="672" r:id="rId54"/>
    <p:sldId id="656" r:id="rId55"/>
    <p:sldId id="267" r:id="rId56"/>
    <p:sldId id="630" r:id="rId57"/>
    <p:sldId id="615" r:id="rId58"/>
    <p:sldId id="62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AF"/>
    <a:srgbClr val="FF0000"/>
    <a:srgbClr val="000053"/>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autoAdjust="0"/>
    <p:restoredTop sz="86557" autoAdjust="0"/>
  </p:normalViewPr>
  <p:slideViewPr>
    <p:cSldViewPr snapToGrid="0">
      <p:cViewPr varScale="1">
        <p:scale>
          <a:sx n="105" d="100"/>
          <a:sy n="105" d="100"/>
        </p:scale>
        <p:origin x="784" y="176"/>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35088-D1B3-4AB0-B6C5-2E3DFF5FE0F5}" type="datetimeFigureOut">
              <a:rPr lang="en-US" smtClean="0"/>
              <a:t>5/1/22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8E5B2-D490-4A34-A5B9-263B70944830}" type="slidenum">
              <a:rPr lang="en-US" smtClean="0"/>
              <a:t>‹#›</a:t>
            </a:fld>
            <a:endParaRPr lang="en-US"/>
          </a:p>
        </p:txBody>
      </p:sp>
    </p:spTree>
    <p:extLst>
      <p:ext uri="{BB962C8B-B14F-4D97-AF65-F5344CB8AC3E}">
        <p14:creationId xmlns:p14="http://schemas.microsoft.com/office/powerpoint/2010/main" val="172368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Change to new </a:t>
            </a:r>
            <a:r>
              <a:rPr lang="en-US" dirty="0" err="1"/>
              <a:t>cadms</a:t>
            </a:r>
            <a:r>
              <a:rPr lang="en-US" dirty="0"/>
              <a:t> website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16</a:t>
            </a:fld>
            <a:endParaRPr lang="en-US" dirty="0"/>
          </a:p>
        </p:txBody>
      </p:sp>
    </p:spTree>
    <p:extLst>
      <p:ext uri="{BB962C8B-B14F-4D97-AF65-F5344CB8AC3E}">
        <p14:creationId xmlns:p14="http://schemas.microsoft.com/office/powerpoint/2010/main" val="3157624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17</a:t>
            </a:fld>
            <a:endParaRPr lang="en-US" dirty="0"/>
          </a:p>
        </p:txBody>
      </p:sp>
    </p:spTree>
    <p:extLst>
      <p:ext uri="{BB962C8B-B14F-4D97-AF65-F5344CB8AC3E}">
        <p14:creationId xmlns:p14="http://schemas.microsoft.com/office/powerpoint/2010/main" val="408310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18</a:t>
            </a:fld>
            <a:endParaRPr lang="en-US" dirty="0"/>
          </a:p>
        </p:txBody>
      </p:sp>
    </p:spTree>
    <p:extLst>
      <p:ext uri="{BB962C8B-B14F-4D97-AF65-F5344CB8AC3E}">
        <p14:creationId xmlns:p14="http://schemas.microsoft.com/office/powerpoint/2010/main" val="322703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 an origin and destination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trade vs social contact vs dog bite</a:t>
            </a:r>
          </a:p>
          <a:p>
            <a:pPr marL="285750" indent="-285750">
              <a:buFont typeface="Arial" panose="020B0604020202020204" pitchFamily="34" charset="0"/>
              <a:buChar char="•"/>
            </a:pPr>
            <a:r>
              <a:rPr lang="en-US" dirty="0"/>
              <a:t>Una red puede ser </a:t>
            </a:r>
            <a:r>
              <a:rPr lang="es-MX" dirty="0"/>
              <a:t>direccionadas o no direccionadas</a:t>
            </a:r>
            <a:r>
              <a:rPr lang="en-US" dirty="0"/>
              <a:t> </a:t>
            </a:r>
            <a:r>
              <a:rPr lang="en-US" dirty="0" err="1"/>
              <a:t>dependiendo</a:t>
            </a:r>
            <a:r>
              <a:rPr lang="en-US" dirty="0"/>
              <a:t> del tipo de </a:t>
            </a:r>
            <a:r>
              <a:rPr lang="en-US" dirty="0" err="1"/>
              <a:t>relacion</a:t>
            </a:r>
            <a:r>
              <a:rPr lang="en-US" dirty="0"/>
              <a:t> entre los pares de </a:t>
            </a:r>
            <a:r>
              <a:rPr lang="en-US" dirty="0" err="1"/>
              <a:t>nodos</a:t>
            </a:r>
            <a:r>
              <a:rPr lang="en-US" dirty="0"/>
              <a:t>. </a:t>
            </a:r>
          </a:p>
          <a:p>
            <a:pPr marL="285750" indent="-285750">
              <a:buFont typeface="Arial" panose="020B0604020202020204" pitchFamily="34" charset="0"/>
              <a:buChar char="•"/>
            </a:pPr>
            <a:r>
              <a:rPr lang="en-US" dirty="0" err="1"/>
              <a:t>En</a:t>
            </a:r>
            <a:r>
              <a:rPr lang="en-US" dirty="0"/>
              <a:t> redes no </a:t>
            </a:r>
            <a:r>
              <a:rPr lang="en-US" dirty="0" err="1"/>
              <a:t>direcionadas</a:t>
            </a:r>
            <a:r>
              <a:rPr lang="en-US" dirty="0"/>
              <a:t>, la </a:t>
            </a:r>
            <a:r>
              <a:rPr lang="en-US" dirty="0" err="1"/>
              <a:t>relacion</a:t>
            </a:r>
            <a:r>
              <a:rPr lang="en-US" dirty="0"/>
              <a:t> entre </a:t>
            </a:r>
            <a:r>
              <a:rPr lang="en-US" dirty="0" err="1"/>
              <a:t>nodos</a:t>
            </a:r>
            <a:r>
              <a:rPr lang="en-US" dirty="0"/>
              <a:t> puede ser </a:t>
            </a:r>
            <a:r>
              <a:rPr lang="en-US" dirty="0" err="1"/>
              <a:t>en</a:t>
            </a:r>
            <a:r>
              <a:rPr lang="en-US" dirty="0"/>
              <a:t> cualquier </a:t>
            </a:r>
            <a:r>
              <a:rPr lang="en-US" dirty="0" err="1"/>
              <a:t>direccion</a:t>
            </a:r>
            <a:r>
              <a:rPr lang="en-US" dirty="0"/>
              <a:t>.</a:t>
            </a:r>
          </a:p>
          <a:p>
            <a:pPr marL="285750" indent="-285750">
              <a:buFont typeface="Arial" panose="020B0604020202020204" pitchFamily="34" charset="0"/>
              <a:buChar char="•"/>
            </a:pPr>
            <a:r>
              <a:rPr lang="en-US" dirty="0" err="1"/>
              <a:t>En</a:t>
            </a:r>
            <a:r>
              <a:rPr lang="en-US" dirty="0"/>
              <a:t> redes </a:t>
            </a:r>
            <a:r>
              <a:rPr lang="en-US" dirty="0" err="1"/>
              <a:t>direccionadas</a:t>
            </a:r>
            <a:r>
              <a:rPr lang="en-US" dirty="0"/>
              <a:t> </a:t>
            </a:r>
            <a:r>
              <a:rPr lang="en-US" dirty="0" err="1"/>
              <a:t>existe</a:t>
            </a:r>
            <a:r>
              <a:rPr lang="en-US" dirty="0"/>
              <a:t> un </a:t>
            </a:r>
            <a:r>
              <a:rPr lang="en-US" dirty="0" err="1"/>
              <a:t>origen</a:t>
            </a:r>
            <a:r>
              <a:rPr lang="en-US" dirty="0"/>
              <a:t> y </a:t>
            </a:r>
            <a:r>
              <a:rPr lang="en-US" dirty="0" err="1"/>
              <a:t>destino</a:t>
            </a:r>
            <a:r>
              <a:rPr lang="en-US" dirty="0"/>
              <a:t>, que </a:t>
            </a:r>
            <a:r>
              <a:rPr lang="en-US" dirty="0" err="1"/>
              <a:t>explica</a:t>
            </a:r>
            <a:r>
              <a:rPr lang="en-US" dirty="0"/>
              <a:t> la </a:t>
            </a:r>
            <a:r>
              <a:rPr lang="en-US" dirty="0" err="1"/>
              <a:t>direccion</a:t>
            </a:r>
            <a:r>
              <a:rPr lang="en-US" dirty="0"/>
              <a:t> de la </a:t>
            </a:r>
            <a:r>
              <a:rPr lang="en-US" dirty="0" err="1"/>
              <a:t>relacion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19</a:t>
            </a:fld>
            <a:endParaRPr lang="en-US" dirty="0"/>
          </a:p>
        </p:txBody>
      </p:sp>
    </p:spTree>
    <p:extLst>
      <p:ext uri="{BB962C8B-B14F-4D97-AF65-F5344CB8AC3E}">
        <p14:creationId xmlns:p14="http://schemas.microsoft.com/office/powerpoint/2010/main" val="2581528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20</a:t>
            </a:fld>
            <a:endParaRPr lang="en-US" dirty="0"/>
          </a:p>
        </p:txBody>
      </p:sp>
    </p:spTree>
    <p:extLst>
      <p:ext uri="{BB962C8B-B14F-4D97-AF65-F5344CB8AC3E}">
        <p14:creationId xmlns:p14="http://schemas.microsoft.com/office/powerpoint/2010/main" val="422600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Q</a:t>
            </a:r>
            <a:r>
              <a:rPr lang="en-US" dirty="0" err="1"/>
              <a:t>ue</a:t>
            </a:r>
            <a:r>
              <a:rPr lang="en-US" dirty="0"/>
              <a:t> tan </a:t>
            </a:r>
            <a:r>
              <a:rPr lang="en-US" dirty="0" err="1"/>
              <a:t>bueno</a:t>
            </a:r>
            <a:r>
              <a:rPr lang="en-US" dirty="0"/>
              <a:t> es </a:t>
            </a:r>
            <a:r>
              <a:rPr lang="en-US" dirty="0" err="1"/>
              <a:t>nuestro</a:t>
            </a:r>
            <a:r>
              <a:rPr lang="en-US" dirty="0"/>
              <a:t> Sistema de </a:t>
            </a:r>
            <a:r>
              <a:rPr lang="en-US" dirty="0" err="1"/>
              <a:t>reportes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Que tanto </a:t>
            </a:r>
            <a:r>
              <a:rPr lang="en-US" dirty="0" err="1"/>
              <a:t>impacto</a:t>
            </a:r>
            <a:r>
              <a:rPr lang="en-US" dirty="0"/>
              <a:t> </a:t>
            </a:r>
            <a:r>
              <a:rPr lang="en-US" dirty="0" err="1"/>
              <a:t>tendran</a:t>
            </a:r>
            <a:r>
              <a:rPr lang="en-US" dirty="0"/>
              <a:t> las </a:t>
            </a:r>
            <a:r>
              <a:rPr lang="en-US" dirty="0" err="1"/>
              <a:t>subnotificaciones</a:t>
            </a:r>
            <a:r>
              <a:rPr lang="en-US" dirty="0"/>
              <a:t>? (regiones con </a:t>
            </a:r>
            <a:r>
              <a:rPr lang="en-US" dirty="0" err="1"/>
              <a:t>menor</a:t>
            </a:r>
            <a:r>
              <a:rPr lang="en-US" dirty="0"/>
              <a:t> </a:t>
            </a:r>
            <a:r>
              <a:rPr lang="en-US" dirty="0" err="1"/>
              <a:t>tasa</a:t>
            </a:r>
            <a:r>
              <a:rPr lang="en-US" dirty="0"/>
              <a:t> de </a:t>
            </a:r>
            <a:r>
              <a:rPr lang="en-US" dirty="0" err="1"/>
              <a:t>reportes</a:t>
            </a:r>
            <a:r>
              <a:rPr lang="en-US" dirty="0"/>
              <a:t>).</a:t>
            </a:r>
          </a:p>
        </p:txBody>
      </p:sp>
      <p:sp>
        <p:nvSpPr>
          <p:cNvPr id="4" name="Slide Number Placeholder 3"/>
          <p:cNvSpPr>
            <a:spLocks noGrp="1"/>
          </p:cNvSpPr>
          <p:nvPr>
            <p:ph type="sldNum" sz="quarter" idx="5"/>
          </p:nvPr>
        </p:nvSpPr>
        <p:spPr/>
        <p:txBody>
          <a:bodyPr/>
          <a:lstStyle/>
          <a:p>
            <a:fld id="{5CB8E5B2-D490-4A34-A5B9-263B70944830}" type="slidenum">
              <a:rPr lang="en-US" smtClean="0"/>
              <a:t>21</a:t>
            </a:fld>
            <a:endParaRPr lang="en-US" dirty="0"/>
          </a:p>
        </p:txBody>
      </p:sp>
    </p:spTree>
    <p:extLst>
      <p:ext uri="{BB962C8B-B14F-4D97-AF65-F5344CB8AC3E}">
        <p14:creationId xmlns:p14="http://schemas.microsoft.com/office/powerpoint/2010/main" val="3985814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coordinates</a:t>
            </a:r>
          </a:p>
        </p:txBody>
      </p:sp>
      <p:sp>
        <p:nvSpPr>
          <p:cNvPr id="4" name="Slide Number Placeholder 3"/>
          <p:cNvSpPr>
            <a:spLocks noGrp="1"/>
          </p:cNvSpPr>
          <p:nvPr>
            <p:ph type="sldNum" sz="quarter" idx="5"/>
          </p:nvPr>
        </p:nvSpPr>
        <p:spPr/>
        <p:txBody>
          <a:bodyPr/>
          <a:lstStyle/>
          <a:p>
            <a:fld id="{5CB8E5B2-D490-4A34-A5B9-263B70944830}" type="slidenum">
              <a:rPr lang="en-US" smtClean="0"/>
              <a:t>22</a:t>
            </a:fld>
            <a:endParaRPr lang="en-US" dirty="0"/>
          </a:p>
        </p:txBody>
      </p:sp>
    </p:spTree>
    <p:extLst>
      <p:ext uri="{BB962C8B-B14F-4D97-AF65-F5344CB8AC3E}">
        <p14:creationId xmlns:p14="http://schemas.microsoft.com/office/powerpoint/2010/main" val="53363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23</a:t>
            </a:fld>
            <a:endParaRPr lang="en-US" dirty="0"/>
          </a:p>
        </p:txBody>
      </p:sp>
    </p:spTree>
    <p:extLst>
      <p:ext uri="{BB962C8B-B14F-4D97-AF65-F5344CB8AC3E}">
        <p14:creationId xmlns:p14="http://schemas.microsoft.com/office/powerpoint/2010/main" val="94872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Q</a:t>
            </a:r>
            <a:r>
              <a:rPr lang="en-US" dirty="0" err="1"/>
              <a:t>ue</a:t>
            </a:r>
            <a:r>
              <a:rPr lang="en-US" dirty="0"/>
              <a:t> tan </a:t>
            </a:r>
            <a:r>
              <a:rPr lang="en-US" dirty="0" err="1"/>
              <a:t>bueno</a:t>
            </a:r>
            <a:r>
              <a:rPr lang="en-US" dirty="0"/>
              <a:t> es </a:t>
            </a:r>
            <a:r>
              <a:rPr lang="en-US" dirty="0" err="1"/>
              <a:t>nuestro</a:t>
            </a:r>
            <a:r>
              <a:rPr lang="en-US" dirty="0"/>
              <a:t> Sistema de </a:t>
            </a:r>
            <a:r>
              <a:rPr lang="en-US" dirty="0" err="1"/>
              <a:t>reportes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Que tanto </a:t>
            </a:r>
            <a:r>
              <a:rPr lang="en-US" dirty="0" err="1"/>
              <a:t>impacto</a:t>
            </a:r>
            <a:r>
              <a:rPr lang="en-US" dirty="0"/>
              <a:t> </a:t>
            </a:r>
            <a:r>
              <a:rPr lang="en-US" dirty="0" err="1"/>
              <a:t>tendran</a:t>
            </a:r>
            <a:r>
              <a:rPr lang="en-US" dirty="0"/>
              <a:t> las </a:t>
            </a:r>
            <a:r>
              <a:rPr lang="en-US" dirty="0" err="1"/>
              <a:t>subnotificaciones</a:t>
            </a:r>
            <a:r>
              <a:rPr lang="en-US" dirty="0"/>
              <a:t>? (regiones con </a:t>
            </a:r>
            <a:r>
              <a:rPr lang="en-US" dirty="0" err="1"/>
              <a:t>menor</a:t>
            </a:r>
            <a:r>
              <a:rPr lang="en-US" dirty="0"/>
              <a:t> </a:t>
            </a:r>
            <a:r>
              <a:rPr lang="en-US" dirty="0" err="1"/>
              <a:t>tasa</a:t>
            </a:r>
            <a:r>
              <a:rPr lang="en-US" dirty="0"/>
              <a:t> de </a:t>
            </a:r>
            <a:r>
              <a:rPr lang="en-US" dirty="0" err="1"/>
              <a:t>reportes</a:t>
            </a:r>
            <a:r>
              <a:rPr lang="en-US" dirty="0"/>
              <a:t>).</a:t>
            </a:r>
          </a:p>
        </p:txBody>
      </p:sp>
      <p:sp>
        <p:nvSpPr>
          <p:cNvPr id="4" name="Slide Number Placeholder 3"/>
          <p:cNvSpPr>
            <a:spLocks noGrp="1"/>
          </p:cNvSpPr>
          <p:nvPr>
            <p:ph type="sldNum" sz="quarter" idx="5"/>
          </p:nvPr>
        </p:nvSpPr>
        <p:spPr/>
        <p:txBody>
          <a:bodyPr/>
          <a:lstStyle/>
          <a:p>
            <a:fld id="{5CB8E5B2-D490-4A34-A5B9-263B70944830}" type="slidenum">
              <a:rPr lang="en-US" smtClean="0"/>
              <a:t>24</a:t>
            </a:fld>
            <a:endParaRPr lang="en-US" dirty="0"/>
          </a:p>
        </p:txBody>
      </p:sp>
    </p:spTree>
    <p:extLst>
      <p:ext uri="{BB962C8B-B14F-4D97-AF65-F5344CB8AC3E}">
        <p14:creationId xmlns:p14="http://schemas.microsoft.com/office/powerpoint/2010/main" val="9702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Q</a:t>
            </a:r>
            <a:r>
              <a:rPr lang="en-US" dirty="0" err="1"/>
              <a:t>ue</a:t>
            </a:r>
            <a:r>
              <a:rPr lang="en-US" dirty="0"/>
              <a:t> tan </a:t>
            </a:r>
            <a:r>
              <a:rPr lang="en-US" dirty="0" err="1"/>
              <a:t>bueno</a:t>
            </a:r>
            <a:r>
              <a:rPr lang="en-US" dirty="0"/>
              <a:t> es </a:t>
            </a:r>
            <a:r>
              <a:rPr lang="en-US" dirty="0" err="1"/>
              <a:t>nuestro</a:t>
            </a:r>
            <a:r>
              <a:rPr lang="en-US" dirty="0"/>
              <a:t> Sistema de </a:t>
            </a:r>
            <a:r>
              <a:rPr lang="en-US" dirty="0" err="1"/>
              <a:t>reportes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Que tanto </a:t>
            </a:r>
            <a:r>
              <a:rPr lang="en-US" dirty="0" err="1"/>
              <a:t>impacto</a:t>
            </a:r>
            <a:r>
              <a:rPr lang="en-US" dirty="0"/>
              <a:t> </a:t>
            </a:r>
            <a:r>
              <a:rPr lang="en-US" dirty="0" err="1"/>
              <a:t>tendran</a:t>
            </a:r>
            <a:r>
              <a:rPr lang="en-US" dirty="0"/>
              <a:t> las </a:t>
            </a:r>
            <a:r>
              <a:rPr lang="en-US" dirty="0" err="1"/>
              <a:t>subnotificaciones</a:t>
            </a:r>
            <a:r>
              <a:rPr lang="en-US" dirty="0"/>
              <a:t>? (regiones con </a:t>
            </a:r>
            <a:r>
              <a:rPr lang="en-US" dirty="0" err="1"/>
              <a:t>menor</a:t>
            </a:r>
            <a:r>
              <a:rPr lang="en-US" dirty="0"/>
              <a:t> </a:t>
            </a:r>
            <a:r>
              <a:rPr lang="en-US" dirty="0" err="1"/>
              <a:t>tasa</a:t>
            </a:r>
            <a:r>
              <a:rPr lang="en-US" dirty="0"/>
              <a:t> de </a:t>
            </a:r>
            <a:r>
              <a:rPr lang="en-US" dirty="0" err="1"/>
              <a:t>reportes</a:t>
            </a:r>
            <a:r>
              <a:rPr lang="en-US" dirty="0"/>
              <a:t>).</a:t>
            </a:r>
          </a:p>
        </p:txBody>
      </p:sp>
      <p:sp>
        <p:nvSpPr>
          <p:cNvPr id="4" name="Slide Number Placeholder 3"/>
          <p:cNvSpPr>
            <a:spLocks noGrp="1"/>
          </p:cNvSpPr>
          <p:nvPr>
            <p:ph type="sldNum" sz="quarter" idx="5"/>
          </p:nvPr>
        </p:nvSpPr>
        <p:spPr/>
        <p:txBody>
          <a:bodyPr/>
          <a:lstStyle/>
          <a:p>
            <a:fld id="{5CB8E5B2-D490-4A34-A5B9-263B70944830}" type="slidenum">
              <a:rPr lang="en-US" smtClean="0"/>
              <a:t>25</a:t>
            </a:fld>
            <a:endParaRPr lang="en-US" dirty="0"/>
          </a:p>
        </p:txBody>
      </p:sp>
    </p:spTree>
    <p:extLst>
      <p:ext uri="{BB962C8B-B14F-4D97-AF65-F5344CB8AC3E}">
        <p14:creationId xmlns:p14="http://schemas.microsoft.com/office/powerpoint/2010/main" val="143951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dirty="0"/>
              <a:t>C</a:t>
            </a:r>
            <a:r>
              <a:rPr lang="en-US" dirty="0" err="1"/>
              <a:t>uando</a:t>
            </a:r>
            <a:r>
              <a:rPr lang="en-US" dirty="0"/>
              <a:t> </a:t>
            </a:r>
            <a:r>
              <a:rPr lang="en-US" dirty="0" err="1"/>
              <a:t>describimos</a:t>
            </a:r>
            <a:r>
              <a:rPr lang="en-US" dirty="0"/>
              <a:t> las </a:t>
            </a:r>
            <a:r>
              <a:rPr lang="en-US" dirty="0" err="1"/>
              <a:t>caracteristias</a:t>
            </a:r>
            <a:r>
              <a:rPr lang="en-US" dirty="0"/>
              <a:t> de la red, Podemos describer:</a:t>
            </a:r>
          </a:p>
          <a:p>
            <a:pPr marL="171450" indent="-171450">
              <a:buFont typeface="Arial" panose="020B0604020202020204" pitchFamily="34" charset="0"/>
              <a:buChar char="•"/>
            </a:pPr>
            <a:r>
              <a:rPr lang="en-US" dirty="0" err="1"/>
              <a:t>Caracteristicas</a:t>
            </a:r>
            <a:r>
              <a:rPr lang="en-US" dirty="0"/>
              <a:t> generals, que </a:t>
            </a:r>
            <a:r>
              <a:rPr lang="en-US" dirty="0" err="1"/>
              <a:t>nos</a:t>
            </a:r>
            <a:r>
              <a:rPr lang="en-US" dirty="0"/>
              <a:t> </a:t>
            </a:r>
            <a:r>
              <a:rPr lang="en-US" dirty="0" err="1"/>
              <a:t>daran</a:t>
            </a:r>
            <a:r>
              <a:rPr lang="en-US" dirty="0"/>
              <a:t> una </a:t>
            </a:r>
            <a:r>
              <a:rPr lang="en-US" dirty="0" err="1"/>
              <a:t>perspectiva</a:t>
            </a:r>
            <a:r>
              <a:rPr lang="en-US" dirty="0"/>
              <a:t> general de </a:t>
            </a:r>
            <a:r>
              <a:rPr lang="en-US" dirty="0" err="1"/>
              <a:t>como</a:t>
            </a:r>
            <a:r>
              <a:rPr lang="en-US" dirty="0"/>
              <a:t> esta la red</a:t>
            </a:r>
          </a:p>
          <a:p>
            <a:pPr marL="171450" indent="-171450">
              <a:buFont typeface="Arial" panose="020B0604020202020204" pitchFamily="34" charset="0"/>
              <a:buChar char="•"/>
            </a:pPr>
            <a:r>
              <a:rPr lang="en-US" dirty="0" err="1"/>
              <a:t>Caracteristicas</a:t>
            </a:r>
            <a:r>
              <a:rPr lang="en-US" dirty="0"/>
              <a:t> locales, que </a:t>
            </a:r>
            <a:r>
              <a:rPr lang="en-US" dirty="0" err="1"/>
              <a:t>nos</a:t>
            </a:r>
            <a:r>
              <a:rPr lang="en-US" dirty="0"/>
              <a:t> </a:t>
            </a:r>
            <a:r>
              <a:rPr lang="en-US" dirty="0" err="1"/>
              <a:t>daran</a:t>
            </a:r>
            <a:r>
              <a:rPr lang="en-US" dirty="0"/>
              <a:t> informacion a </a:t>
            </a:r>
            <a:r>
              <a:rPr lang="en-US" dirty="0" err="1"/>
              <a:t>nivel</a:t>
            </a:r>
            <a:r>
              <a:rPr lang="en-US" dirty="0"/>
              <a:t> de </a:t>
            </a:r>
            <a:r>
              <a:rPr lang="en-US" dirty="0" err="1"/>
              <a:t>nodo</a:t>
            </a:r>
            <a:r>
              <a:rPr lang="en-US" dirty="0"/>
              <a:t> o edge</a:t>
            </a:r>
          </a:p>
        </p:txBody>
      </p:sp>
      <p:sp>
        <p:nvSpPr>
          <p:cNvPr id="4" name="Slide Number Placeholder 3"/>
          <p:cNvSpPr>
            <a:spLocks noGrp="1"/>
          </p:cNvSpPr>
          <p:nvPr>
            <p:ph type="sldNum" sz="quarter" idx="5"/>
          </p:nvPr>
        </p:nvSpPr>
        <p:spPr/>
        <p:txBody>
          <a:bodyPr/>
          <a:lstStyle/>
          <a:p>
            <a:fld id="{5CB8E5B2-D490-4A34-A5B9-263B70944830}" type="slidenum">
              <a:rPr lang="en-US" smtClean="0"/>
              <a:t>2</a:t>
            </a:fld>
            <a:endParaRPr lang="en-US" dirty="0"/>
          </a:p>
        </p:txBody>
      </p:sp>
    </p:spTree>
    <p:extLst>
      <p:ext uri="{BB962C8B-B14F-4D97-AF65-F5344CB8AC3E}">
        <p14:creationId xmlns:p14="http://schemas.microsoft.com/office/powerpoint/2010/main" val="94307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26</a:t>
            </a:fld>
            <a:endParaRPr lang="en-US" dirty="0"/>
          </a:p>
        </p:txBody>
      </p:sp>
    </p:spTree>
    <p:extLst>
      <p:ext uri="{BB962C8B-B14F-4D97-AF65-F5344CB8AC3E}">
        <p14:creationId xmlns:p14="http://schemas.microsoft.com/office/powerpoint/2010/main" val="3238854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27</a:t>
            </a:fld>
            <a:endParaRPr lang="en-US" dirty="0"/>
          </a:p>
        </p:txBody>
      </p:sp>
    </p:spTree>
    <p:extLst>
      <p:ext uri="{BB962C8B-B14F-4D97-AF65-F5344CB8AC3E}">
        <p14:creationId xmlns:p14="http://schemas.microsoft.com/office/powerpoint/2010/main" val="3937169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28</a:t>
            </a:fld>
            <a:endParaRPr lang="en-US" dirty="0"/>
          </a:p>
        </p:txBody>
      </p:sp>
    </p:spTree>
    <p:extLst>
      <p:ext uri="{BB962C8B-B14F-4D97-AF65-F5344CB8AC3E}">
        <p14:creationId xmlns:p14="http://schemas.microsoft.com/office/powerpoint/2010/main" val="56535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Typically used in outbreak investigation (contact tracing) – retracing source or identifying potential subsequent</a:t>
            </a:r>
            <a:r>
              <a:rPr lang="en-US" baseline="0" dirty="0"/>
              <a:t> contaminations</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29</a:t>
            </a:fld>
            <a:endParaRPr lang="en-US" dirty="0"/>
          </a:p>
        </p:txBody>
      </p:sp>
    </p:spTree>
    <p:extLst>
      <p:ext uri="{BB962C8B-B14F-4D97-AF65-F5344CB8AC3E}">
        <p14:creationId xmlns:p14="http://schemas.microsoft.com/office/powerpoint/2010/main" val="2437264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dirty="0"/>
              <a:t>C</a:t>
            </a:r>
            <a:r>
              <a:rPr lang="en-US" dirty="0" err="1"/>
              <a:t>uando</a:t>
            </a:r>
            <a:r>
              <a:rPr lang="en-US" dirty="0"/>
              <a:t> </a:t>
            </a:r>
            <a:r>
              <a:rPr lang="en-US" dirty="0" err="1"/>
              <a:t>describimos</a:t>
            </a:r>
            <a:r>
              <a:rPr lang="en-US" dirty="0"/>
              <a:t> las </a:t>
            </a:r>
            <a:r>
              <a:rPr lang="en-US" dirty="0" err="1"/>
              <a:t>caracteristias</a:t>
            </a:r>
            <a:r>
              <a:rPr lang="en-US" dirty="0"/>
              <a:t> de la red, Podemos describer:</a:t>
            </a:r>
          </a:p>
          <a:p>
            <a:pPr marL="171450" indent="-171450">
              <a:buFont typeface="Arial" panose="020B0604020202020204" pitchFamily="34" charset="0"/>
              <a:buChar char="•"/>
            </a:pPr>
            <a:r>
              <a:rPr lang="en-US" dirty="0" err="1"/>
              <a:t>Caracteristicas</a:t>
            </a:r>
            <a:r>
              <a:rPr lang="en-US" dirty="0"/>
              <a:t> generals, que </a:t>
            </a:r>
            <a:r>
              <a:rPr lang="en-US" dirty="0" err="1"/>
              <a:t>nos</a:t>
            </a:r>
            <a:r>
              <a:rPr lang="en-US" dirty="0"/>
              <a:t> </a:t>
            </a:r>
            <a:r>
              <a:rPr lang="en-US" dirty="0" err="1"/>
              <a:t>daran</a:t>
            </a:r>
            <a:r>
              <a:rPr lang="en-US" dirty="0"/>
              <a:t> una </a:t>
            </a:r>
            <a:r>
              <a:rPr lang="en-US" dirty="0" err="1"/>
              <a:t>perspectiva</a:t>
            </a:r>
            <a:r>
              <a:rPr lang="en-US" dirty="0"/>
              <a:t> general de </a:t>
            </a:r>
            <a:r>
              <a:rPr lang="en-US" dirty="0" err="1"/>
              <a:t>como</a:t>
            </a:r>
            <a:r>
              <a:rPr lang="en-US" dirty="0"/>
              <a:t> esta la red</a:t>
            </a:r>
          </a:p>
          <a:p>
            <a:pPr marL="171450" indent="-171450">
              <a:buFont typeface="Arial" panose="020B0604020202020204" pitchFamily="34" charset="0"/>
              <a:buChar char="•"/>
            </a:pPr>
            <a:r>
              <a:rPr lang="en-US" dirty="0" err="1"/>
              <a:t>Caracteristicas</a:t>
            </a:r>
            <a:r>
              <a:rPr lang="en-US" dirty="0"/>
              <a:t> locales, que </a:t>
            </a:r>
            <a:r>
              <a:rPr lang="en-US" dirty="0" err="1"/>
              <a:t>nos</a:t>
            </a:r>
            <a:r>
              <a:rPr lang="en-US" dirty="0"/>
              <a:t> </a:t>
            </a:r>
            <a:r>
              <a:rPr lang="en-US" dirty="0" err="1"/>
              <a:t>daran</a:t>
            </a:r>
            <a:r>
              <a:rPr lang="en-US" dirty="0"/>
              <a:t> informacion a </a:t>
            </a:r>
            <a:r>
              <a:rPr lang="en-US" dirty="0" err="1"/>
              <a:t>nivel</a:t>
            </a:r>
            <a:r>
              <a:rPr lang="en-US" dirty="0"/>
              <a:t> de </a:t>
            </a:r>
            <a:r>
              <a:rPr lang="en-US" dirty="0" err="1"/>
              <a:t>nodo</a:t>
            </a:r>
            <a:r>
              <a:rPr lang="en-US" dirty="0"/>
              <a:t> o edge</a:t>
            </a:r>
          </a:p>
        </p:txBody>
      </p:sp>
      <p:sp>
        <p:nvSpPr>
          <p:cNvPr id="4" name="Slide Number Placeholder 3"/>
          <p:cNvSpPr>
            <a:spLocks noGrp="1"/>
          </p:cNvSpPr>
          <p:nvPr>
            <p:ph type="sldNum" sz="quarter" idx="5"/>
          </p:nvPr>
        </p:nvSpPr>
        <p:spPr/>
        <p:txBody>
          <a:bodyPr/>
          <a:lstStyle/>
          <a:p>
            <a:fld id="{5CB8E5B2-D490-4A34-A5B9-263B70944830}" type="slidenum">
              <a:rPr lang="en-US" smtClean="0"/>
              <a:t>30</a:t>
            </a:fld>
            <a:endParaRPr lang="en-US" dirty="0"/>
          </a:p>
        </p:txBody>
      </p:sp>
    </p:spTree>
    <p:extLst>
      <p:ext uri="{BB962C8B-B14F-4D97-AF65-F5344CB8AC3E}">
        <p14:creationId xmlns:p14="http://schemas.microsoft.com/office/powerpoint/2010/main" val="267347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In theory, dynamic network is better than static, but...</a:t>
            </a:r>
          </a:p>
          <a:p>
            <a:endParaRPr lang="en-GB" dirty="0"/>
          </a:p>
          <a:p>
            <a:r>
              <a:rPr lang="en-GB" dirty="0"/>
              <a:t>If repeatable general average population info is of interest (especially when dynamics are not repeatable)</a:t>
            </a:r>
          </a:p>
          <a:p>
            <a:r>
              <a:rPr lang="en-GB" dirty="0"/>
              <a:t>If goal is future prevention, dynamics are interesting if they will repeat themselves (if the predict future possible contacts)</a:t>
            </a:r>
          </a:p>
          <a:p>
            <a:r>
              <a:rPr lang="en-GB" dirty="0"/>
              <a:t>=&gt; But maybe an order of contact today might change tomorrow, or next month.</a:t>
            </a:r>
          </a:p>
          <a:p>
            <a:r>
              <a:rPr lang="en-GB" dirty="0"/>
              <a:t>If goal is retrospective outbreak investigation, then dynamics is better, repeatable or not.</a:t>
            </a:r>
          </a:p>
          <a:p>
            <a:endParaRPr lang="en-GB" dirty="0"/>
          </a:p>
          <a:p>
            <a:r>
              <a:rPr lang="en-GB" dirty="0"/>
              <a:t>T1 B -&gt; C</a:t>
            </a:r>
          </a:p>
          <a:p>
            <a:r>
              <a:rPr lang="sv-SE" dirty="0"/>
              <a:t>T2 A -&gt; B</a:t>
            </a:r>
          </a:p>
        </p:txBody>
      </p:sp>
      <p:sp>
        <p:nvSpPr>
          <p:cNvPr id="4" name="Platshållare för bildnummer 3"/>
          <p:cNvSpPr>
            <a:spLocks noGrp="1"/>
          </p:cNvSpPr>
          <p:nvPr>
            <p:ph type="sldNum" sz="quarter" idx="5"/>
          </p:nvPr>
        </p:nvSpPr>
        <p:spPr/>
        <p:txBody>
          <a:bodyPr/>
          <a:lstStyle/>
          <a:p>
            <a:fld id="{5CB8E5B2-D490-4A34-A5B9-263B70944830}" type="slidenum">
              <a:rPr lang="en-US" smtClean="0"/>
              <a:t>32</a:t>
            </a:fld>
            <a:endParaRPr lang="en-US"/>
          </a:p>
        </p:txBody>
      </p:sp>
    </p:spTree>
    <p:extLst>
      <p:ext uri="{BB962C8B-B14F-4D97-AF65-F5344CB8AC3E}">
        <p14:creationId xmlns:p14="http://schemas.microsoft.com/office/powerpoint/2010/main" val="413323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CB8E5B2-D490-4A34-A5B9-263B70944830}" type="slidenum">
              <a:rPr lang="en-US" smtClean="0"/>
              <a:t>33</a:t>
            </a:fld>
            <a:endParaRPr lang="en-US"/>
          </a:p>
        </p:txBody>
      </p:sp>
    </p:spTree>
    <p:extLst>
      <p:ext uri="{BB962C8B-B14F-4D97-AF65-F5344CB8AC3E}">
        <p14:creationId xmlns:p14="http://schemas.microsoft.com/office/powerpoint/2010/main" val="919433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dirty="0"/>
              <a:t>C</a:t>
            </a:r>
            <a:r>
              <a:rPr lang="en-US" dirty="0" err="1"/>
              <a:t>uando</a:t>
            </a:r>
            <a:r>
              <a:rPr lang="en-US" dirty="0"/>
              <a:t> </a:t>
            </a:r>
            <a:r>
              <a:rPr lang="en-US" dirty="0" err="1"/>
              <a:t>describimos</a:t>
            </a:r>
            <a:r>
              <a:rPr lang="en-US" dirty="0"/>
              <a:t> las </a:t>
            </a:r>
            <a:r>
              <a:rPr lang="en-US" dirty="0" err="1"/>
              <a:t>caracteristias</a:t>
            </a:r>
            <a:r>
              <a:rPr lang="en-US" dirty="0"/>
              <a:t> de la red, Podemos describer:</a:t>
            </a:r>
          </a:p>
          <a:p>
            <a:pPr marL="171450" indent="-171450">
              <a:buFont typeface="Arial" panose="020B0604020202020204" pitchFamily="34" charset="0"/>
              <a:buChar char="•"/>
            </a:pPr>
            <a:r>
              <a:rPr lang="en-US" dirty="0" err="1"/>
              <a:t>Caracteristicas</a:t>
            </a:r>
            <a:r>
              <a:rPr lang="en-US" dirty="0"/>
              <a:t> generals, que </a:t>
            </a:r>
            <a:r>
              <a:rPr lang="en-US" dirty="0" err="1"/>
              <a:t>nos</a:t>
            </a:r>
            <a:r>
              <a:rPr lang="en-US" dirty="0"/>
              <a:t> </a:t>
            </a:r>
            <a:r>
              <a:rPr lang="en-US" dirty="0" err="1"/>
              <a:t>daran</a:t>
            </a:r>
            <a:r>
              <a:rPr lang="en-US" dirty="0"/>
              <a:t> una </a:t>
            </a:r>
            <a:r>
              <a:rPr lang="en-US" dirty="0" err="1"/>
              <a:t>perspectiva</a:t>
            </a:r>
            <a:r>
              <a:rPr lang="en-US" dirty="0"/>
              <a:t> general de </a:t>
            </a:r>
            <a:r>
              <a:rPr lang="en-US" dirty="0" err="1"/>
              <a:t>como</a:t>
            </a:r>
            <a:r>
              <a:rPr lang="en-US" dirty="0"/>
              <a:t> esta la red</a:t>
            </a:r>
          </a:p>
          <a:p>
            <a:pPr marL="171450" indent="-171450">
              <a:buFont typeface="Arial" panose="020B0604020202020204" pitchFamily="34" charset="0"/>
              <a:buChar char="•"/>
            </a:pPr>
            <a:r>
              <a:rPr lang="en-US" dirty="0" err="1"/>
              <a:t>Caracteristicas</a:t>
            </a:r>
            <a:r>
              <a:rPr lang="en-US" dirty="0"/>
              <a:t> locales, que </a:t>
            </a:r>
            <a:r>
              <a:rPr lang="en-US" dirty="0" err="1"/>
              <a:t>nos</a:t>
            </a:r>
            <a:r>
              <a:rPr lang="en-US" dirty="0"/>
              <a:t> </a:t>
            </a:r>
            <a:r>
              <a:rPr lang="en-US" dirty="0" err="1"/>
              <a:t>daran</a:t>
            </a:r>
            <a:r>
              <a:rPr lang="en-US" dirty="0"/>
              <a:t> informacion a </a:t>
            </a:r>
            <a:r>
              <a:rPr lang="en-US" dirty="0" err="1"/>
              <a:t>nivel</a:t>
            </a:r>
            <a:r>
              <a:rPr lang="en-US" dirty="0"/>
              <a:t> de </a:t>
            </a:r>
            <a:r>
              <a:rPr lang="en-US" dirty="0" err="1"/>
              <a:t>nodo</a:t>
            </a:r>
            <a:r>
              <a:rPr lang="en-US" dirty="0"/>
              <a:t> o edge</a:t>
            </a:r>
          </a:p>
        </p:txBody>
      </p:sp>
      <p:sp>
        <p:nvSpPr>
          <p:cNvPr id="4" name="Slide Number Placeholder 3"/>
          <p:cNvSpPr>
            <a:spLocks noGrp="1"/>
          </p:cNvSpPr>
          <p:nvPr>
            <p:ph type="sldNum" sz="quarter" idx="5"/>
          </p:nvPr>
        </p:nvSpPr>
        <p:spPr/>
        <p:txBody>
          <a:bodyPr/>
          <a:lstStyle/>
          <a:p>
            <a:fld id="{5CB8E5B2-D490-4A34-A5B9-263B70944830}" type="slidenum">
              <a:rPr lang="en-US" smtClean="0"/>
              <a:t>34</a:t>
            </a:fld>
            <a:endParaRPr lang="en-US" dirty="0"/>
          </a:p>
        </p:txBody>
      </p:sp>
    </p:spTree>
    <p:extLst>
      <p:ext uri="{BB962C8B-B14F-4D97-AF65-F5344CB8AC3E}">
        <p14:creationId xmlns:p14="http://schemas.microsoft.com/office/powerpoint/2010/main" val="81500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35</a:t>
            </a:fld>
            <a:endParaRPr lang="en-US" dirty="0"/>
          </a:p>
        </p:txBody>
      </p:sp>
    </p:spTree>
    <p:extLst>
      <p:ext uri="{BB962C8B-B14F-4D97-AF65-F5344CB8AC3E}">
        <p14:creationId xmlns:p14="http://schemas.microsoft.com/office/powerpoint/2010/main" val="390799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El </a:t>
            </a:r>
            <a:r>
              <a:rPr lang="en-US" dirty="0" err="1"/>
              <a:t>tamaño</a:t>
            </a:r>
            <a:r>
              <a:rPr lang="en-US" dirty="0"/>
              <a:t> de la red esta </a:t>
            </a:r>
            <a:r>
              <a:rPr lang="en-US" dirty="0" err="1"/>
              <a:t>definido</a:t>
            </a:r>
            <a:r>
              <a:rPr lang="en-US" dirty="0"/>
              <a:t> por el </a:t>
            </a:r>
            <a:r>
              <a:rPr lang="en-US" dirty="0" err="1"/>
              <a:t>numero</a:t>
            </a:r>
            <a:r>
              <a:rPr lang="en-US" dirty="0"/>
              <a:t> de </a:t>
            </a:r>
            <a:r>
              <a:rPr lang="en-US" dirty="0" err="1"/>
              <a:t>nodos</a:t>
            </a:r>
            <a:r>
              <a:rPr lang="en-US" dirty="0"/>
              <a:t> </a:t>
            </a:r>
            <a:r>
              <a:rPr lang="en-US" dirty="0" err="1"/>
              <a:t>en</a:t>
            </a:r>
            <a:r>
              <a:rPr lang="en-US" dirty="0"/>
              <a:t> la 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 </a:t>
            </a:r>
            <a:r>
              <a:rPr lang="en-US" dirty="0" err="1"/>
              <a:t>Diametro</a:t>
            </a:r>
            <a:r>
              <a:rPr lang="en-US" dirty="0"/>
              <a:t> es el </a:t>
            </a:r>
            <a:r>
              <a:rPr lang="en-US" dirty="0" err="1"/>
              <a:t>camino</a:t>
            </a:r>
            <a:r>
              <a:rPr lang="en-US" dirty="0"/>
              <a:t> mas corto entre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36</a:t>
            </a:fld>
            <a:endParaRPr lang="en-US" dirty="0"/>
          </a:p>
        </p:txBody>
      </p:sp>
    </p:spTree>
    <p:extLst>
      <p:ext uri="{BB962C8B-B14F-4D97-AF65-F5344CB8AC3E}">
        <p14:creationId xmlns:p14="http://schemas.microsoft.com/office/powerpoint/2010/main" val="250873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Una red es una </a:t>
            </a:r>
            <a:r>
              <a:rPr lang="en-US" dirty="0" err="1"/>
              <a:t>representacion</a:t>
            </a:r>
            <a:r>
              <a:rPr lang="en-US" dirty="0"/>
              <a:t> de las </a:t>
            </a:r>
            <a:r>
              <a:rPr lang="en-US" dirty="0" err="1"/>
              <a:t>interacciones</a:t>
            </a:r>
            <a:r>
              <a:rPr lang="en-US" dirty="0"/>
              <a:t> entre </a:t>
            </a:r>
            <a:r>
              <a:rPr lang="en-US" dirty="0" err="1"/>
              <a:t>individus</a:t>
            </a:r>
            <a:r>
              <a:rPr lang="en-US" dirty="0"/>
              <a:t> </a:t>
            </a:r>
            <a:r>
              <a:rPr lang="en-US" dirty="0" err="1"/>
              <a:t>en</a:t>
            </a:r>
            <a:r>
              <a:rPr lang="en-US" dirty="0"/>
              <a:t> un Sistema</a:t>
            </a:r>
          </a:p>
          <a:p>
            <a:pPr marL="742950" lvl="1" indent="-285750">
              <a:buFont typeface="Arial" panose="020B0604020202020204" pitchFamily="34" charset="0"/>
              <a:buChar char="•"/>
            </a:pPr>
            <a:r>
              <a:rPr lang="es-MX" dirty="0"/>
              <a:t>Nuestra sociedad misma es una red, las personas tienen diferentes tasas de interacción con otras, algunos interaccionan mas </a:t>
            </a:r>
            <a:r>
              <a:rPr lang="es-MX" dirty="0" err="1"/>
              <a:t>frequente</a:t>
            </a:r>
            <a:r>
              <a:rPr lang="es-MX" dirty="0"/>
              <a:t> o con mas personas que otras.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A</a:t>
            </a:r>
            <a:r>
              <a:rPr lang="es-MX" baseline="0" dirty="0"/>
              <a:t> </a:t>
            </a:r>
            <a:r>
              <a:rPr lang="es-MX" baseline="0" dirty="0" err="1"/>
              <a:t>grid</a:t>
            </a:r>
            <a:r>
              <a:rPr lang="es-MX" baseline="0" dirty="0"/>
              <a:t> of </a:t>
            </a:r>
            <a:r>
              <a:rPr lang="es-MX" baseline="0" dirty="0" err="1"/>
              <a:t>contacts</a:t>
            </a:r>
            <a:r>
              <a:rPr lang="es-MX" baseline="0" dirty="0"/>
              <a:t> </a:t>
            </a:r>
            <a:r>
              <a:rPr lang="es-MX" baseline="0" dirty="0" err="1"/>
              <a:t>or</a:t>
            </a:r>
            <a:r>
              <a:rPr lang="es-MX" baseline="0" dirty="0"/>
              <a:t> </a:t>
            </a:r>
            <a:r>
              <a:rPr lang="es-MX" baseline="0" dirty="0" err="1"/>
              <a:t>connections</a:t>
            </a:r>
            <a:r>
              <a:rPr lang="es-MX" baseline="0" dirty="0"/>
              <a:t> </a:t>
            </a:r>
            <a:r>
              <a:rPr lang="es-MX" baseline="0" dirty="0" err="1"/>
              <a:t>between</a:t>
            </a:r>
            <a:r>
              <a:rPr lang="es-MX" baseline="0" dirty="0"/>
              <a:t> </a:t>
            </a:r>
            <a:r>
              <a:rPr lang="es-MX" baseline="0" dirty="0" err="1"/>
              <a:t>individuals</a:t>
            </a:r>
            <a:r>
              <a:rPr lang="es-MX" baseline="0" dirty="0"/>
              <a:t> </a:t>
            </a:r>
            <a:r>
              <a:rPr lang="es-MX" baseline="0" dirty="0" err="1"/>
              <a:t>through</a:t>
            </a:r>
            <a:r>
              <a:rPr lang="es-MX" baseline="0" dirty="0"/>
              <a:t> </a:t>
            </a:r>
            <a:r>
              <a:rPr lang="es-MX" baseline="0" dirty="0" err="1"/>
              <a:t>physical</a:t>
            </a:r>
            <a:r>
              <a:rPr lang="es-MX" baseline="0" dirty="0"/>
              <a:t> </a:t>
            </a:r>
            <a:r>
              <a:rPr lang="es-MX" baseline="0" dirty="0" err="1"/>
              <a:t>or</a:t>
            </a:r>
            <a:r>
              <a:rPr lang="es-MX" baseline="0" dirty="0"/>
              <a:t> non-</a:t>
            </a:r>
            <a:r>
              <a:rPr lang="es-MX" baseline="0" dirty="0" err="1"/>
              <a:t>physiscal</a:t>
            </a:r>
            <a:r>
              <a:rPr lang="es-MX" baseline="0" dirty="0"/>
              <a:t>, </a:t>
            </a:r>
            <a:r>
              <a:rPr lang="es-MX" baseline="0" dirty="0" err="1"/>
              <a:t>Ephemeral</a:t>
            </a:r>
            <a:r>
              <a:rPr lang="es-MX" baseline="0" dirty="0"/>
              <a:t> vs </a:t>
            </a:r>
            <a:r>
              <a:rPr lang="es-MX" baseline="0" dirty="0" err="1"/>
              <a:t>permantent</a:t>
            </a:r>
            <a:r>
              <a:rPr lang="es-MX" baseline="0" dirty="0"/>
              <a:t> links. </a:t>
            </a:r>
            <a:r>
              <a:rPr lang="es-MX" baseline="0" dirty="0" err="1"/>
              <a:t>E.g</a:t>
            </a:r>
            <a:r>
              <a:rPr lang="es-MX" baseline="0" dirty="0"/>
              <a:t>. </a:t>
            </a:r>
            <a:r>
              <a:rPr lang="es-MX" baseline="0" dirty="0" err="1"/>
              <a:t>computers</a:t>
            </a:r>
            <a:r>
              <a:rPr lang="es-MX" baseline="0" dirty="0"/>
              <a:t> </a:t>
            </a:r>
            <a:r>
              <a:rPr lang="es-MX" baseline="0" dirty="0" err="1"/>
              <a:t>connected</a:t>
            </a:r>
            <a:r>
              <a:rPr lang="es-MX" baseline="0" dirty="0"/>
              <a:t> </a:t>
            </a:r>
            <a:r>
              <a:rPr lang="es-MX" baseline="0" dirty="0" err="1"/>
              <a:t>via</a:t>
            </a:r>
            <a:r>
              <a:rPr lang="es-MX" baseline="0" dirty="0"/>
              <a:t> internet, human social </a:t>
            </a:r>
            <a:r>
              <a:rPr lang="es-MX" baseline="0" dirty="0" err="1"/>
              <a:t>contac</a:t>
            </a:r>
            <a:r>
              <a:rPr lang="es-MX" baseline="0" dirty="0"/>
              <a:t>, </a:t>
            </a:r>
            <a:r>
              <a:rPr lang="es-MX" baseline="0" dirty="0" err="1"/>
              <a:t>hub</a:t>
            </a:r>
            <a:r>
              <a:rPr lang="es-MX" baseline="0" dirty="0"/>
              <a:t> and </a:t>
            </a:r>
            <a:r>
              <a:rPr lang="es-MX" baseline="0" dirty="0" err="1"/>
              <a:t>spoke</a:t>
            </a:r>
            <a:r>
              <a:rPr lang="es-MX" baseline="0" dirty="0"/>
              <a:t>, rail </a:t>
            </a:r>
            <a:r>
              <a:rPr lang="es-MX" baseline="0" dirty="0" err="1"/>
              <a:t>physical</a:t>
            </a:r>
            <a:endParaRPr lang="es-MX" baseline="0" dirty="0"/>
          </a:p>
          <a:p>
            <a:pPr marL="742950" lvl="1" indent="-285750">
              <a:buFont typeface="Arial" panose="020B0604020202020204" pitchFamily="34" charset="0"/>
              <a:buChar char="•"/>
            </a:pPr>
            <a:r>
              <a:rPr lang="es-MX" baseline="0" dirty="0" err="1"/>
              <a:t>Multiple</a:t>
            </a:r>
            <a:r>
              <a:rPr lang="es-MX" baseline="0" dirty="0"/>
              <a:t> </a:t>
            </a:r>
            <a:r>
              <a:rPr lang="es-MX" baseline="0" dirty="0" err="1"/>
              <a:t>applications</a:t>
            </a:r>
            <a:r>
              <a:rPr lang="es-MX" baseline="0" dirty="0"/>
              <a:t>, </a:t>
            </a:r>
            <a:r>
              <a:rPr lang="es-MX" baseline="0" dirty="0" err="1"/>
              <a:t>applied</a:t>
            </a:r>
            <a:r>
              <a:rPr lang="es-MX" baseline="0" dirty="0"/>
              <a:t> in </a:t>
            </a:r>
            <a:r>
              <a:rPr lang="es-MX" baseline="0" dirty="0" err="1"/>
              <a:t>many</a:t>
            </a:r>
            <a:r>
              <a:rPr lang="es-MX" baseline="0" dirty="0"/>
              <a:t> disciplines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a:t>
            </a:fld>
            <a:endParaRPr lang="en-US" dirty="0"/>
          </a:p>
        </p:txBody>
      </p:sp>
    </p:spTree>
    <p:extLst>
      <p:ext uri="{BB962C8B-B14F-4D97-AF65-F5344CB8AC3E}">
        <p14:creationId xmlns:p14="http://schemas.microsoft.com/office/powerpoint/2010/main" val="2961949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dirty="0"/>
              <a:t>Existe una relación entre D y F, Redes altamente conectadas presentaran mayor densidad y menor fragmentación, redes poco conectadas presentaran mayor fragmentación y menor densidad.</a:t>
            </a:r>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37</a:t>
            </a:fld>
            <a:endParaRPr lang="en-US" dirty="0"/>
          </a:p>
        </p:txBody>
      </p:sp>
    </p:spTree>
    <p:extLst>
      <p:ext uri="{BB962C8B-B14F-4D97-AF65-F5344CB8AC3E}">
        <p14:creationId xmlns:p14="http://schemas.microsoft.com/office/powerpoint/2010/main" val="2758113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e_jz</a:t>
            </a:r>
            <a:r>
              <a:rPr lang="en-US" dirty="0"/>
              <a:t>: number of nodes connecting node j and z, which are </a:t>
            </a:r>
            <a:r>
              <a:rPr lang="en-US" dirty="0" err="1"/>
              <a:t>neighbours</a:t>
            </a:r>
            <a:r>
              <a:rPr lang="en-US" dirty="0"/>
              <a:t> of node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K_i</a:t>
            </a:r>
            <a:r>
              <a:rPr lang="en-US" dirty="0"/>
              <a:t> degree of node </a:t>
            </a:r>
            <a:r>
              <a:rPr lang="en-US" dirty="0" err="1"/>
              <a:t>i</a:t>
            </a: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38</a:t>
            </a:fld>
            <a:endParaRPr lang="en-US" dirty="0"/>
          </a:p>
        </p:txBody>
      </p:sp>
    </p:spTree>
    <p:extLst>
      <p:ext uri="{BB962C8B-B14F-4D97-AF65-F5344CB8AC3E}">
        <p14:creationId xmlns:p14="http://schemas.microsoft.com/office/powerpoint/2010/main" val="3295677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dirty="0"/>
              <a:t>C</a:t>
            </a:r>
            <a:r>
              <a:rPr lang="en-US" dirty="0" err="1"/>
              <a:t>uando</a:t>
            </a:r>
            <a:r>
              <a:rPr lang="en-US" dirty="0"/>
              <a:t> </a:t>
            </a:r>
            <a:r>
              <a:rPr lang="en-US" dirty="0" err="1"/>
              <a:t>describimos</a:t>
            </a:r>
            <a:r>
              <a:rPr lang="en-US" dirty="0"/>
              <a:t> las </a:t>
            </a:r>
            <a:r>
              <a:rPr lang="en-US" dirty="0" err="1"/>
              <a:t>caracteristias</a:t>
            </a:r>
            <a:r>
              <a:rPr lang="en-US" dirty="0"/>
              <a:t> de la red, Podemos describer:</a:t>
            </a:r>
          </a:p>
          <a:p>
            <a:pPr marL="171450" indent="-171450">
              <a:buFont typeface="Arial" panose="020B0604020202020204" pitchFamily="34" charset="0"/>
              <a:buChar char="•"/>
            </a:pPr>
            <a:r>
              <a:rPr lang="en-US" dirty="0" err="1"/>
              <a:t>Caracteristicas</a:t>
            </a:r>
            <a:r>
              <a:rPr lang="en-US" dirty="0"/>
              <a:t> generals, que </a:t>
            </a:r>
            <a:r>
              <a:rPr lang="en-US" dirty="0" err="1"/>
              <a:t>nos</a:t>
            </a:r>
            <a:r>
              <a:rPr lang="en-US" dirty="0"/>
              <a:t> </a:t>
            </a:r>
            <a:r>
              <a:rPr lang="en-US" dirty="0" err="1"/>
              <a:t>daran</a:t>
            </a:r>
            <a:r>
              <a:rPr lang="en-US" dirty="0"/>
              <a:t> una </a:t>
            </a:r>
            <a:r>
              <a:rPr lang="en-US" dirty="0" err="1"/>
              <a:t>perspectiva</a:t>
            </a:r>
            <a:r>
              <a:rPr lang="en-US" dirty="0"/>
              <a:t> general de </a:t>
            </a:r>
            <a:r>
              <a:rPr lang="en-US" dirty="0" err="1"/>
              <a:t>como</a:t>
            </a:r>
            <a:r>
              <a:rPr lang="en-US" dirty="0"/>
              <a:t> esta la red</a:t>
            </a:r>
          </a:p>
          <a:p>
            <a:pPr marL="171450" indent="-171450">
              <a:buFont typeface="Arial" panose="020B0604020202020204" pitchFamily="34" charset="0"/>
              <a:buChar char="•"/>
            </a:pPr>
            <a:r>
              <a:rPr lang="en-US" dirty="0" err="1"/>
              <a:t>Caracteristicas</a:t>
            </a:r>
            <a:r>
              <a:rPr lang="en-US" dirty="0"/>
              <a:t> locales, que </a:t>
            </a:r>
            <a:r>
              <a:rPr lang="en-US" dirty="0" err="1"/>
              <a:t>nos</a:t>
            </a:r>
            <a:r>
              <a:rPr lang="en-US" dirty="0"/>
              <a:t> </a:t>
            </a:r>
            <a:r>
              <a:rPr lang="en-US" dirty="0" err="1"/>
              <a:t>daran</a:t>
            </a:r>
            <a:r>
              <a:rPr lang="en-US" dirty="0"/>
              <a:t> informacion a </a:t>
            </a:r>
            <a:r>
              <a:rPr lang="en-US" dirty="0" err="1"/>
              <a:t>nivel</a:t>
            </a:r>
            <a:r>
              <a:rPr lang="en-US" dirty="0"/>
              <a:t> de </a:t>
            </a:r>
            <a:r>
              <a:rPr lang="en-US" dirty="0" err="1"/>
              <a:t>nodo</a:t>
            </a:r>
            <a:r>
              <a:rPr lang="en-US" dirty="0"/>
              <a:t> o edge</a:t>
            </a:r>
          </a:p>
        </p:txBody>
      </p:sp>
      <p:sp>
        <p:nvSpPr>
          <p:cNvPr id="4" name="Slide Number Placeholder 3"/>
          <p:cNvSpPr>
            <a:spLocks noGrp="1"/>
          </p:cNvSpPr>
          <p:nvPr>
            <p:ph type="sldNum" sz="quarter" idx="5"/>
          </p:nvPr>
        </p:nvSpPr>
        <p:spPr/>
        <p:txBody>
          <a:bodyPr/>
          <a:lstStyle/>
          <a:p>
            <a:fld id="{5CB8E5B2-D490-4A34-A5B9-263B70944830}" type="slidenum">
              <a:rPr lang="en-US" smtClean="0"/>
              <a:t>39</a:t>
            </a:fld>
            <a:endParaRPr lang="en-US" dirty="0"/>
          </a:p>
        </p:txBody>
      </p:sp>
    </p:spTree>
    <p:extLst>
      <p:ext uri="{BB962C8B-B14F-4D97-AF65-F5344CB8AC3E}">
        <p14:creationId xmlns:p14="http://schemas.microsoft.com/office/powerpoint/2010/main" val="3181101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40</a:t>
            </a:fld>
            <a:endParaRPr lang="en-US" dirty="0"/>
          </a:p>
        </p:txBody>
      </p:sp>
    </p:spTree>
    <p:extLst>
      <p:ext uri="{BB962C8B-B14F-4D97-AF65-F5344CB8AC3E}">
        <p14:creationId xmlns:p14="http://schemas.microsoft.com/office/powerpoint/2010/main" val="791082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41</a:t>
            </a:fld>
            <a:endParaRPr lang="en-US" dirty="0"/>
          </a:p>
        </p:txBody>
      </p:sp>
    </p:spTree>
    <p:extLst>
      <p:ext uri="{BB962C8B-B14F-4D97-AF65-F5344CB8AC3E}">
        <p14:creationId xmlns:p14="http://schemas.microsoft.com/office/powerpoint/2010/main" val="642230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42</a:t>
            </a:fld>
            <a:endParaRPr lang="en-US" dirty="0"/>
          </a:p>
        </p:txBody>
      </p:sp>
    </p:spTree>
    <p:extLst>
      <p:ext uri="{BB962C8B-B14F-4D97-AF65-F5344CB8AC3E}">
        <p14:creationId xmlns:p14="http://schemas.microsoft.com/office/powerpoint/2010/main" val="3081539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43</a:t>
            </a:fld>
            <a:endParaRPr lang="en-US" dirty="0"/>
          </a:p>
        </p:txBody>
      </p:sp>
    </p:spTree>
    <p:extLst>
      <p:ext uri="{BB962C8B-B14F-4D97-AF65-F5344CB8AC3E}">
        <p14:creationId xmlns:p14="http://schemas.microsoft.com/office/powerpoint/2010/main" val="1265774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simple and intuitive, but not always most useful because…</a:t>
            </a:r>
          </a:p>
          <a:p>
            <a:r>
              <a:rPr lang="en-US" dirty="0" err="1"/>
              <a:t>Covid</a:t>
            </a:r>
            <a:r>
              <a:rPr lang="en-US" baseline="0" dirty="0"/>
              <a:t> example at home</a:t>
            </a:r>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44</a:t>
            </a:fld>
            <a:endParaRPr lang="en-US" dirty="0"/>
          </a:p>
        </p:txBody>
      </p:sp>
    </p:spTree>
    <p:extLst>
      <p:ext uri="{BB962C8B-B14F-4D97-AF65-F5344CB8AC3E}">
        <p14:creationId xmlns:p14="http://schemas.microsoft.com/office/powerpoint/2010/main" val="4169882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Expansion on the indegree and outdegree</a:t>
            </a:r>
          </a:p>
          <a:p>
            <a:pPr marL="285750" indent="-285750">
              <a:buFont typeface="Arial" panose="020B0604020202020204" pitchFamily="34" charset="0"/>
              <a:buChar char="•"/>
            </a:pPr>
            <a:r>
              <a:rPr lang="en-US" dirty="0"/>
              <a:t>A strong hub is connected to authoritative nodes</a:t>
            </a:r>
          </a:p>
          <a:p>
            <a:pPr marL="285750" indent="-285750">
              <a:buFont typeface="Arial" panose="020B0604020202020204" pitchFamily="34" charset="0"/>
              <a:buChar char="•"/>
            </a:pPr>
            <a:r>
              <a:rPr lang="en-US" dirty="0"/>
              <a:t>A strong authority is connected strong hub nodes</a:t>
            </a:r>
          </a:p>
          <a:p>
            <a:pPr marL="285750" indent="-285750">
              <a:buFont typeface="Arial" panose="020B0604020202020204" pitchFamily="34" charset="0"/>
              <a:buChar char="•"/>
            </a:pPr>
            <a:r>
              <a:rPr lang="en-US" dirty="0"/>
              <a:t>Mutually reinforcing</a:t>
            </a:r>
          </a:p>
          <a:p>
            <a:pPr marL="285750" indent="-285750">
              <a:buFont typeface="Arial" panose="020B0604020202020204" pitchFamily="34" charset="0"/>
              <a:buChar char="•"/>
            </a:pPr>
            <a:r>
              <a:rPr lang="en-US" dirty="0"/>
              <a:t>In disease control, authority  is a good place for surveillance (as </a:t>
            </a:r>
            <a:r>
              <a:rPr lang="en-US" dirty="0" err="1"/>
              <a:t>reveives</a:t>
            </a:r>
            <a:r>
              <a:rPr lang="en-US" dirty="0"/>
              <a:t> a lot of contacts) and a hub is good for disease control (as it spreads a 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45</a:t>
            </a:fld>
            <a:endParaRPr lang="en-US" dirty="0"/>
          </a:p>
        </p:txBody>
      </p:sp>
    </p:spTree>
    <p:extLst>
      <p:ext uri="{BB962C8B-B14F-4D97-AF65-F5344CB8AC3E}">
        <p14:creationId xmlns:p14="http://schemas.microsoft.com/office/powerpoint/2010/main" val="3846736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46</a:t>
            </a:fld>
            <a:endParaRPr lang="en-US" dirty="0"/>
          </a:p>
        </p:txBody>
      </p:sp>
    </p:spTree>
    <p:extLst>
      <p:ext uri="{BB962C8B-B14F-4D97-AF65-F5344CB8AC3E}">
        <p14:creationId xmlns:p14="http://schemas.microsoft.com/office/powerpoint/2010/main" val="70824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Identificar</a:t>
            </a:r>
            <a:r>
              <a:rPr lang="en-US" dirty="0"/>
              <a:t> </a:t>
            </a:r>
            <a:r>
              <a:rPr lang="en-US" dirty="0" err="1"/>
              <a:t>individuos</a:t>
            </a:r>
            <a:r>
              <a:rPr lang="en-US" dirty="0"/>
              <a:t> mas </a:t>
            </a:r>
            <a:r>
              <a:rPr lang="en-US" dirty="0" err="1"/>
              <a:t>activos</a:t>
            </a:r>
            <a:r>
              <a:rPr lang="en-US" dirty="0"/>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 tenemos una </a:t>
            </a:r>
            <a:r>
              <a:rPr lang="en-US" dirty="0" err="1"/>
              <a:t>enfermedad</a:t>
            </a:r>
            <a:r>
              <a:rPr lang="en-US" dirty="0"/>
              <a:t> </a:t>
            </a:r>
            <a:r>
              <a:rPr lang="en-US" dirty="0" err="1"/>
              <a:t>en</a:t>
            </a:r>
            <a:r>
              <a:rPr lang="en-US" dirty="0"/>
              <a:t> una </a:t>
            </a:r>
            <a:r>
              <a:rPr lang="en-US" dirty="0" err="1"/>
              <a:t>poblacióntransmitida</a:t>
            </a:r>
            <a:r>
              <a:rPr lang="en-US" dirty="0"/>
              <a:t> por </a:t>
            </a:r>
            <a:r>
              <a:rPr lang="en-US" dirty="0" err="1"/>
              <a:t>contactos</a:t>
            </a:r>
            <a:r>
              <a:rPr lang="en-US" dirty="0"/>
              <a:t> </a:t>
            </a:r>
            <a:r>
              <a:rPr lang="en-US" dirty="0" err="1"/>
              <a:t>directos</a:t>
            </a:r>
            <a:r>
              <a:rPr lang="en-US" dirty="0"/>
              <a:t> y </a:t>
            </a:r>
            <a:r>
              <a:rPr lang="en-US" dirty="0" err="1"/>
              <a:t>recursos</a:t>
            </a:r>
            <a:r>
              <a:rPr lang="en-US" dirty="0"/>
              <a:t> </a:t>
            </a:r>
            <a:r>
              <a:rPr lang="en-US" dirty="0" err="1"/>
              <a:t>limitados</a:t>
            </a:r>
            <a:r>
              <a:rPr lang="en-US" dirty="0"/>
              <a:t>, donde </a:t>
            </a:r>
            <a:r>
              <a:rPr lang="en-US" dirty="0" err="1"/>
              <a:t>deberimos</a:t>
            </a:r>
            <a:r>
              <a:rPr lang="en-US" dirty="0"/>
              <a:t> </a:t>
            </a:r>
            <a:r>
              <a:rPr lang="en-US" dirty="0" err="1"/>
              <a:t>muestrear</a:t>
            </a:r>
            <a:r>
              <a:rPr lang="en-US" dirty="0"/>
              <a:t>?</a:t>
            </a:r>
          </a:p>
          <a:p>
            <a:pPr marL="285750" indent="-285750">
              <a:buFont typeface="Arial" panose="020B0604020202020204" pitchFamily="34" charset="0"/>
              <a:buChar char="•"/>
            </a:pPr>
            <a:r>
              <a:rPr lang="en-US" dirty="0" err="1"/>
              <a:t>Identificar</a:t>
            </a:r>
            <a:r>
              <a:rPr lang="en-US" dirty="0"/>
              <a:t> </a:t>
            </a:r>
            <a:r>
              <a:rPr lang="en-US" dirty="0" err="1"/>
              <a:t>individuos</a:t>
            </a:r>
            <a:r>
              <a:rPr lang="en-US" dirty="0"/>
              <a:t> intermediaries:</a:t>
            </a:r>
          </a:p>
          <a:p>
            <a:pPr marL="742950" lvl="1" indent="-285750">
              <a:buFont typeface="Arial" panose="020B0604020202020204" pitchFamily="34" charset="0"/>
              <a:buChar char="•"/>
            </a:pPr>
            <a:r>
              <a:rPr lang="en-US" dirty="0"/>
              <a:t>Si </a:t>
            </a:r>
            <a:r>
              <a:rPr lang="en-US" dirty="0" err="1"/>
              <a:t>queremos</a:t>
            </a:r>
            <a:r>
              <a:rPr lang="en-US" dirty="0"/>
              <a:t> </a:t>
            </a:r>
            <a:r>
              <a:rPr lang="en-US" dirty="0" err="1"/>
              <a:t>implementar</a:t>
            </a:r>
            <a:r>
              <a:rPr lang="en-US" dirty="0"/>
              <a:t> alguna </a:t>
            </a:r>
            <a:r>
              <a:rPr lang="en-US" dirty="0" err="1"/>
              <a:t>medida</a:t>
            </a:r>
            <a:r>
              <a:rPr lang="en-US" dirty="0"/>
              <a:t> de control, o </a:t>
            </a:r>
            <a:r>
              <a:rPr lang="en-US" dirty="0" err="1"/>
              <a:t>vigilancia</a:t>
            </a:r>
            <a:r>
              <a:rPr lang="en-US" dirty="0"/>
              <a:t>, </a:t>
            </a:r>
            <a:r>
              <a:rPr lang="en-US" dirty="0" err="1"/>
              <a:t>en</a:t>
            </a:r>
            <a:r>
              <a:rPr lang="en-US" dirty="0"/>
              <a:t> donde </a:t>
            </a:r>
            <a:r>
              <a:rPr lang="en-US" dirty="0" err="1"/>
              <a:t>deberiamos</a:t>
            </a:r>
            <a:r>
              <a:rPr lang="en-US" dirty="0"/>
              <a:t> </a:t>
            </a:r>
            <a:r>
              <a:rPr lang="en-US" dirty="0" err="1"/>
              <a:t>enfocar</a:t>
            </a:r>
            <a:r>
              <a:rPr lang="en-US" dirty="0"/>
              <a:t> los </a:t>
            </a:r>
            <a:r>
              <a:rPr lang="en-US" dirty="0" err="1"/>
              <a:t>recursos</a:t>
            </a:r>
            <a:r>
              <a:rPr lang="en-US" dirty="0"/>
              <a:t>?</a:t>
            </a:r>
          </a:p>
          <a:p>
            <a:pPr marL="742950" lvl="1" indent="-2857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a:t>
            </a:fld>
            <a:endParaRPr lang="en-US" dirty="0"/>
          </a:p>
        </p:txBody>
      </p:sp>
    </p:spTree>
    <p:extLst>
      <p:ext uri="{BB962C8B-B14F-4D97-AF65-F5344CB8AC3E}">
        <p14:creationId xmlns:p14="http://schemas.microsoft.com/office/powerpoint/2010/main" val="4171414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Inverse of farness</a:t>
            </a:r>
          </a:p>
          <a:p>
            <a:pPr marL="285750" indent="-285750">
              <a:buFont typeface="Arial" panose="020B0604020202020204" pitchFamily="34" charset="0"/>
              <a:buChar char="•"/>
            </a:pPr>
            <a:r>
              <a:rPr lang="en-US" dirty="0"/>
              <a:t>d(</a:t>
            </a:r>
            <a:r>
              <a:rPr lang="en-US" dirty="0" err="1"/>
              <a:t>n_i</a:t>
            </a:r>
            <a:r>
              <a:rPr lang="en-US" dirty="0"/>
              <a:t>, </a:t>
            </a:r>
            <a:r>
              <a:rPr lang="en-US" dirty="0" err="1"/>
              <a:t>n_j</a:t>
            </a:r>
            <a:r>
              <a:rPr lang="en-US" dirty="0"/>
              <a:t>) </a:t>
            </a:r>
            <a:r>
              <a:rPr lang="en-US" dirty="0" err="1"/>
              <a:t>numero</a:t>
            </a:r>
            <a:r>
              <a:rPr lang="en-US" dirty="0"/>
              <a:t> de </a:t>
            </a:r>
            <a:r>
              <a:rPr lang="en-US" dirty="0" err="1"/>
              <a:t>nodos</a:t>
            </a:r>
            <a:r>
              <a:rPr lang="en-US" dirty="0"/>
              <a:t> </a:t>
            </a:r>
            <a:r>
              <a:rPr lang="en-US" dirty="0" err="1"/>
              <a:t>en</a:t>
            </a:r>
            <a:r>
              <a:rPr lang="en-US" dirty="0"/>
              <a:t> la 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47</a:t>
            </a:fld>
            <a:endParaRPr lang="en-US" dirty="0"/>
          </a:p>
        </p:txBody>
      </p:sp>
    </p:spTree>
    <p:extLst>
      <p:ext uri="{BB962C8B-B14F-4D97-AF65-F5344CB8AC3E}">
        <p14:creationId xmlns:p14="http://schemas.microsoft.com/office/powerpoint/2010/main" val="1877098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Aplicacion</a:t>
            </a:r>
            <a:r>
              <a:rPr lang="en-US" dirty="0"/>
              <a:t> </a:t>
            </a:r>
            <a:r>
              <a:rPr lang="en-US" dirty="0" err="1"/>
              <a:t>practica</a:t>
            </a:r>
            <a:r>
              <a:rPr lang="en-US" dirty="0"/>
              <a:t>: </a:t>
            </a:r>
            <a:r>
              <a:rPr lang="en-US" dirty="0" err="1"/>
              <a:t>si</a:t>
            </a:r>
            <a:r>
              <a:rPr lang="en-US" dirty="0"/>
              <a:t> una </a:t>
            </a:r>
            <a:r>
              <a:rPr lang="en-US" dirty="0" err="1"/>
              <a:t>enfermedad</a:t>
            </a:r>
            <a:r>
              <a:rPr lang="en-US" dirty="0"/>
              <a:t> es </a:t>
            </a:r>
            <a:r>
              <a:rPr lang="en-US" dirty="0" err="1"/>
              <a:t>introducida</a:t>
            </a:r>
            <a:r>
              <a:rPr lang="en-US" dirty="0"/>
              <a:t> </a:t>
            </a:r>
            <a:r>
              <a:rPr lang="en-US" dirty="0" err="1"/>
              <a:t>en</a:t>
            </a:r>
            <a:r>
              <a:rPr lang="en-US" dirty="0"/>
              <a:t> un </a:t>
            </a:r>
            <a:r>
              <a:rPr lang="en-US" dirty="0" err="1"/>
              <a:t>nodo</a:t>
            </a:r>
            <a:r>
              <a:rPr lang="en-US" dirty="0"/>
              <a:t> del strong component, es mas probable que se </a:t>
            </a:r>
            <a:r>
              <a:rPr lang="en-US" dirty="0" err="1"/>
              <a:t>disemine</a:t>
            </a:r>
            <a:r>
              <a:rPr lang="en-US" dirty="0"/>
              <a:t> entre la población.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48</a:t>
            </a:fld>
            <a:endParaRPr lang="en-US" dirty="0"/>
          </a:p>
        </p:txBody>
      </p:sp>
    </p:spTree>
    <p:extLst>
      <p:ext uri="{BB962C8B-B14F-4D97-AF65-F5344CB8AC3E}">
        <p14:creationId xmlns:p14="http://schemas.microsoft.com/office/powerpoint/2010/main" val="4014641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Aplicacion</a:t>
            </a:r>
            <a:r>
              <a:rPr lang="en-US" dirty="0"/>
              <a:t> </a:t>
            </a:r>
            <a:r>
              <a:rPr lang="en-US" dirty="0" err="1"/>
              <a:t>practica</a:t>
            </a:r>
            <a:r>
              <a:rPr lang="en-US" dirty="0"/>
              <a:t>: </a:t>
            </a:r>
            <a:r>
              <a:rPr lang="en-US" dirty="0" err="1"/>
              <a:t>si</a:t>
            </a:r>
            <a:r>
              <a:rPr lang="en-US" dirty="0"/>
              <a:t> una </a:t>
            </a:r>
            <a:r>
              <a:rPr lang="en-US" dirty="0" err="1"/>
              <a:t>enfermedad</a:t>
            </a:r>
            <a:r>
              <a:rPr lang="en-US" dirty="0"/>
              <a:t> es </a:t>
            </a:r>
            <a:r>
              <a:rPr lang="en-US" dirty="0" err="1"/>
              <a:t>introducida</a:t>
            </a:r>
            <a:r>
              <a:rPr lang="en-US" dirty="0"/>
              <a:t> </a:t>
            </a:r>
            <a:r>
              <a:rPr lang="en-US" dirty="0" err="1"/>
              <a:t>en</a:t>
            </a:r>
            <a:r>
              <a:rPr lang="en-US" dirty="0"/>
              <a:t> un </a:t>
            </a:r>
            <a:r>
              <a:rPr lang="en-US" dirty="0" err="1"/>
              <a:t>nodo</a:t>
            </a:r>
            <a:r>
              <a:rPr lang="en-US" dirty="0"/>
              <a:t> del strong component, es mas probable que se </a:t>
            </a:r>
            <a:r>
              <a:rPr lang="en-US" dirty="0" err="1"/>
              <a:t>disemine</a:t>
            </a:r>
            <a:r>
              <a:rPr lang="en-US" dirty="0"/>
              <a:t> entre la población.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49</a:t>
            </a:fld>
            <a:endParaRPr lang="en-US" dirty="0"/>
          </a:p>
        </p:txBody>
      </p:sp>
    </p:spTree>
    <p:extLst>
      <p:ext uri="{BB962C8B-B14F-4D97-AF65-F5344CB8AC3E}">
        <p14:creationId xmlns:p14="http://schemas.microsoft.com/office/powerpoint/2010/main" val="204038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Euclidian distance might be useful in cases of airborne, vector-borne or unmeasured wildlife contacts transmission (proximal nodes with no contacts), but not if unrealistic in terms of impact of travel time. Or opposite, sometimes long spatial distance is relevant in very connected world (flight) two nodes can be more distance in space but closer in travel time than another pair.</a:t>
            </a:r>
          </a:p>
          <a:p>
            <a:r>
              <a:rPr lang="en-GB" dirty="0"/>
              <a:t>Considering the impact of travel time on incubation period if undetected animal is shipped</a:t>
            </a:r>
            <a:endParaRPr lang="sv-SE" dirty="0"/>
          </a:p>
        </p:txBody>
      </p:sp>
      <p:sp>
        <p:nvSpPr>
          <p:cNvPr id="4" name="Platshållare för bildnummer 3"/>
          <p:cNvSpPr>
            <a:spLocks noGrp="1"/>
          </p:cNvSpPr>
          <p:nvPr>
            <p:ph type="sldNum" sz="quarter" idx="5"/>
          </p:nvPr>
        </p:nvSpPr>
        <p:spPr/>
        <p:txBody>
          <a:bodyPr/>
          <a:lstStyle/>
          <a:p>
            <a:fld id="{5CB8E5B2-D490-4A34-A5B9-263B70944830}" type="slidenum">
              <a:rPr lang="en-US" smtClean="0"/>
              <a:t>51</a:t>
            </a:fld>
            <a:endParaRPr lang="en-US"/>
          </a:p>
        </p:txBody>
      </p:sp>
    </p:spTree>
    <p:extLst>
      <p:ext uri="{BB962C8B-B14F-4D97-AF65-F5344CB8AC3E}">
        <p14:creationId xmlns:p14="http://schemas.microsoft.com/office/powerpoint/2010/main" val="2934275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52</a:t>
            </a:fld>
            <a:endParaRPr lang="en-US"/>
          </a:p>
        </p:txBody>
      </p:sp>
    </p:spTree>
    <p:extLst>
      <p:ext uri="{BB962C8B-B14F-4D97-AF65-F5344CB8AC3E}">
        <p14:creationId xmlns:p14="http://schemas.microsoft.com/office/powerpoint/2010/main" val="379696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53</a:t>
            </a:fld>
            <a:endParaRPr lang="en-US" dirty="0"/>
          </a:p>
        </p:txBody>
      </p:sp>
    </p:spTree>
    <p:extLst>
      <p:ext uri="{BB962C8B-B14F-4D97-AF65-F5344CB8AC3E}">
        <p14:creationId xmlns:p14="http://schemas.microsoft.com/office/powerpoint/2010/main" val="943075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54</a:t>
            </a:fld>
            <a:endParaRPr lang="en-US" dirty="0"/>
          </a:p>
        </p:txBody>
      </p:sp>
    </p:spTree>
    <p:extLst>
      <p:ext uri="{BB962C8B-B14F-4D97-AF65-F5344CB8AC3E}">
        <p14:creationId xmlns:p14="http://schemas.microsoft.com/office/powerpoint/2010/main" val="425492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s-MX" dirty="0"/>
              <a:t>L</a:t>
            </a:r>
            <a:r>
              <a:rPr lang="es-MX" noProof="0" dirty="0"/>
              <a:t>os individuos amarillos son mas propensos a iniciar los contactos que los individuos verdes?</a:t>
            </a:r>
          </a:p>
          <a:p>
            <a:pPr marL="285750" indent="-285750">
              <a:buFont typeface="Arial" panose="020B0604020202020204" pitchFamily="34" charset="0"/>
              <a:buChar char="•"/>
            </a:pPr>
            <a:r>
              <a:rPr lang="es-MX" noProof="0" dirty="0"/>
              <a:t>Existe alguna asociación entre el numero de contactos y algún otro atributo?</a:t>
            </a:r>
          </a:p>
        </p:txBody>
      </p:sp>
      <p:sp>
        <p:nvSpPr>
          <p:cNvPr id="4" name="Slide Number Placeholder 3"/>
          <p:cNvSpPr>
            <a:spLocks noGrp="1"/>
          </p:cNvSpPr>
          <p:nvPr>
            <p:ph type="sldNum" sz="quarter" idx="5"/>
          </p:nvPr>
        </p:nvSpPr>
        <p:spPr/>
        <p:txBody>
          <a:bodyPr/>
          <a:lstStyle/>
          <a:p>
            <a:fld id="{5CB8E5B2-D490-4A34-A5B9-263B70944830}" type="slidenum">
              <a:rPr lang="en-US" smtClean="0"/>
              <a:t>5</a:t>
            </a:fld>
            <a:endParaRPr lang="en-US" dirty="0"/>
          </a:p>
        </p:txBody>
      </p:sp>
    </p:spTree>
    <p:extLst>
      <p:ext uri="{BB962C8B-B14F-4D97-AF65-F5344CB8AC3E}">
        <p14:creationId xmlns:p14="http://schemas.microsoft.com/office/powerpoint/2010/main" val="38760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predictable patterns are detected, models </a:t>
            </a:r>
            <a:r>
              <a:rPr lang="en-US" baseline="0" dirty="0" err="1"/>
              <a:t>proability</a:t>
            </a:r>
            <a:r>
              <a:rPr lang="en-US" baseline="0" dirty="0"/>
              <a:t> of contact between </a:t>
            </a:r>
            <a:r>
              <a:rPr lang="en-US" baseline="0" dirty="0" err="1"/>
              <a:t>indviduals</a:t>
            </a:r>
            <a:r>
              <a:rPr lang="en-US" baseline="0" dirty="0"/>
              <a:t>, and probability of transmission during a contact.</a:t>
            </a:r>
            <a:endParaRPr lang="en-US" dirty="0"/>
          </a:p>
        </p:txBody>
      </p:sp>
      <p:sp>
        <p:nvSpPr>
          <p:cNvPr id="4" name="Slide Number Placeholder 3"/>
          <p:cNvSpPr>
            <a:spLocks noGrp="1"/>
          </p:cNvSpPr>
          <p:nvPr>
            <p:ph type="sldNum" sz="quarter" idx="10"/>
          </p:nvPr>
        </p:nvSpPr>
        <p:spPr/>
        <p:txBody>
          <a:bodyPr/>
          <a:lstStyle/>
          <a:p>
            <a:fld id="{5CB8E5B2-D490-4A34-A5B9-263B70944830}" type="slidenum">
              <a:rPr lang="en-US" smtClean="0"/>
              <a:t>9</a:t>
            </a:fld>
            <a:endParaRPr lang="en-US"/>
          </a:p>
        </p:txBody>
      </p:sp>
    </p:spTree>
    <p:extLst>
      <p:ext uri="{BB962C8B-B14F-4D97-AF65-F5344CB8AC3E}">
        <p14:creationId xmlns:p14="http://schemas.microsoft.com/office/powerpoint/2010/main" val="61399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a:t>
            </a:r>
            <a:r>
              <a:rPr lang="en-US" baseline="0" dirty="0"/>
              <a:t> </a:t>
            </a:r>
            <a:r>
              <a:rPr lang="en-US" dirty="0"/>
              <a:t>factors of contacts, Using network metrics as exposures in regression models or</a:t>
            </a:r>
          </a:p>
        </p:txBody>
      </p:sp>
      <p:sp>
        <p:nvSpPr>
          <p:cNvPr id="4" name="Slide Number Placeholder 3"/>
          <p:cNvSpPr>
            <a:spLocks noGrp="1"/>
          </p:cNvSpPr>
          <p:nvPr>
            <p:ph type="sldNum" sz="quarter" idx="10"/>
          </p:nvPr>
        </p:nvSpPr>
        <p:spPr/>
        <p:txBody>
          <a:bodyPr/>
          <a:lstStyle/>
          <a:p>
            <a:fld id="{5CB8E5B2-D490-4A34-A5B9-263B70944830}" type="slidenum">
              <a:rPr lang="en-US" smtClean="0"/>
              <a:t>10</a:t>
            </a:fld>
            <a:endParaRPr lang="en-US"/>
          </a:p>
        </p:txBody>
      </p:sp>
    </p:spTree>
    <p:extLst>
      <p:ext uri="{BB962C8B-B14F-4D97-AF65-F5344CB8AC3E}">
        <p14:creationId xmlns:p14="http://schemas.microsoft.com/office/powerpoint/2010/main" val="2112560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a:t>
            </a:r>
            <a:r>
              <a:rPr lang="en-US" dirty="0" err="1"/>
              <a:t>nalisis</a:t>
            </a:r>
            <a:r>
              <a:rPr lang="en-US" dirty="0"/>
              <a:t> de redes </a:t>
            </a:r>
            <a:r>
              <a:rPr lang="en-US" dirty="0" err="1"/>
              <a:t>sociales</a:t>
            </a:r>
            <a:r>
              <a:rPr lang="en-US" dirty="0"/>
              <a:t> es </a:t>
            </a:r>
            <a:r>
              <a:rPr lang="en-US" dirty="0" err="1"/>
              <a:t>aplicado</a:t>
            </a:r>
            <a:r>
              <a:rPr lang="en-US" dirty="0"/>
              <a:t> </a:t>
            </a:r>
            <a:r>
              <a:rPr lang="en-US" dirty="0" err="1"/>
              <a:t>en</a:t>
            </a:r>
            <a:r>
              <a:rPr lang="en-US" dirty="0"/>
              <a:t> </a:t>
            </a:r>
            <a:r>
              <a:rPr lang="en-US" dirty="0" err="1"/>
              <a:t>muchas</a:t>
            </a:r>
            <a:r>
              <a:rPr lang="en-US" dirty="0"/>
              <a:t> areas y </a:t>
            </a:r>
            <a:r>
              <a:rPr lang="en-US" dirty="0" err="1"/>
              <a:t>existen</a:t>
            </a:r>
            <a:r>
              <a:rPr lang="en-US" dirty="0"/>
              <a:t> muchos diferentes </a:t>
            </a:r>
            <a:r>
              <a:rPr lang="en-US" dirty="0" err="1"/>
              <a:t>nombres</a:t>
            </a:r>
            <a:r>
              <a:rPr lang="en-US" dirty="0"/>
              <a:t> para los </a:t>
            </a:r>
            <a:r>
              <a:rPr lang="en-US" dirty="0" err="1"/>
              <a:t>mismos</a:t>
            </a:r>
            <a:r>
              <a:rPr lang="en-US" dirty="0"/>
              <a:t> </a:t>
            </a:r>
            <a:r>
              <a:rPr lang="en-US" dirty="0" err="1"/>
              <a:t>terminos</a:t>
            </a:r>
            <a:r>
              <a:rPr lang="en-US" dirty="0"/>
              <a:t>.</a:t>
            </a:r>
          </a:p>
        </p:txBody>
      </p:sp>
      <p:sp>
        <p:nvSpPr>
          <p:cNvPr id="4" name="Slide Number Placeholder 3"/>
          <p:cNvSpPr>
            <a:spLocks noGrp="1"/>
          </p:cNvSpPr>
          <p:nvPr>
            <p:ph type="sldNum" sz="quarter" idx="5"/>
          </p:nvPr>
        </p:nvSpPr>
        <p:spPr/>
        <p:txBody>
          <a:bodyPr/>
          <a:lstStyle/>
          <a:p>
            <a:fld id="{5CB8E5B2-D490-4A34-A5B9-263B70944830}" type="slidenum">
              <a:rPr lang="en-US" smtClean="0"/>
              <a:t>14</a:t>
            </a:fld>
            <a:endParaRPr lang="en-US"/>
          </a:p>
        </p:txBody>
      </p:sp>
    </p:spTree>
    <p:extLst>
      <p:ext uri="{BB962C8B-B14F-4D97-AF65-F5344CB8AC3E}">
        <p14:creationId xmlns:p14="http://schemas.microsoft.com/office/powerpoint/2010/main" val="128818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15</a:t>
            </a:fld>
            <a:endParaRPr lang="en-US" dirty="0"/>
          </a:p>
        </p:txBody>
      </p:sp>
    </p:spTree>
    <p:extLst>
      <p:ext uri="{BB962C8B-B14F-4D97-AF65-F5344CB8AC3E}">
        <p14:creationId xmlns:p14="http://schemas.microsoft.com/office/powerpoint/2010/main" val="306438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0835-5711-46E9-811C-736AF9765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C2F02A-9A7D-4C07-B7EE-5D5513D2B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F0B37-E2F4-4B09-A882-4A600A618D18}"/>
              </a:ext>
            </a:extLst>
          </p:cNvPr>
          <p:cNvSpPr>
            <a:spLocks noGrp="1"/>
          </p:cNvSpPr>
          <p:nvPr>
            <p:ph type="dt" sz="half" idx="10"/>
          </p:nvPr>
        </p:nvSpPr>
        <p:spPr/>
        <p:txBody>
          <a:bodyPr/>
          <a:lstStyle/>
          <a:p>
            <a:fld id="{61978DE1-1706-49CC-A0D9-59090D03559C}" type="datetime1">
              <a:rPr lang="en-US" smtClean="0"/>
              <a:t>5/1/22</a:t>
            </a:fld>
            <a:endParaRPr lang="en-US"/>
          </a:p>
        </p:txBody>
      </p:sp>
      <p:sp>
        <p:nvSpPr>
          <p:cNvPr id="5" name="Footer Placeholder 4">
            <a:extLst>
              <a:ext uri="{FF2B5EF4-FFF2-40B4-BE49-F238E27FC236}">
                <a16:creationId xmlns:a16="http://schemas.microsoft.com/office/drawing/2014/main" id="{BC79DDFC-9EDD-47F3-A486-9C82B60C7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34859-B95C-43CD-9A0C-E37CB2270B4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752962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E7B-7B9F-499B-AB92-62EF131A6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1AB11C-A837-4E40-B9DE-50228D4CC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3AD0F-D3E0-4955-8497-81DDFEB662D2}"/>
              </a:ext>
            </a:extLst>
          </p:cNvPr>
          <p:cNvSpPr>
            <a:spLocks noGrp="1"/>
          </p:cNvSpPr>
          <p:nvPr>
            <p:ph type="dt" sz="half" idx="10"/>
          </p:nvPr>
        </p:nvSpPr>
        <p:spPr/>
        <p:txBody>
          <a:bodyPr/>
          <a:lstStyle/>
          <a:p>
            <a:fld id="{3F8CD040-7FC3-4B68-9658-EA3A09FF6E3C}" type="datetime1">
              <a:rPr lang="en-US" smtClean="0"/>
              <a:t>5/1/22</a:t>
            </a:fld>
            <a:endParaRPr lang="en-US"/>
          </a:p>
        </p:txBody>
      </p:sp>
      <p:sp>
        <p:nvSpPr>
          <p:cNvPr id="5" name="Footer Placeholder 4">
            <a:extLst>
              <a:ext uri="{FF2B5EF4-FFF2-40B4-BE49-F238E27FC236}">
                <a16:creationId xmlns:a16="http://schemas.microsoft.com/office/drawing/2014/main" id="{88C61DFF-F1F8-48C3-939C-F06ADF877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E319F-3807-4CB8-8173-18A1619E3EF4}"/>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28423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C9E8D-57B1-4B1A-8A37-4ABC765965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CCB4D8-ABB3-444B-8329-296A1A6040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33999-6992-47C6-AB79-7D7701E2B410}"/>
              </a:ext>
            </a:extLst>
          </p:cNvPr>
          <p:cNvSpPr>
            <a:spLocks noGrp="1"/>
          </p:cNvSpPr>
          <p:nvPr>
            <p:ph type="dt" sz="half" idx="10"/>
          </p:nvPr>
        </p:nvSpPr>
        <p:spPr/>
        <p:txBody>
          <a:bodyPr/>
          <a:lstStyle/>
          <a:p>
            <a:fld id="{2DC8AE92-E188-49F9-83DF-B2D66D5B9C94}" type="datetime1">
              <a:rPr lang="en-US" smtClean="0"/>
              <a:t>5/1/22</a:t>
            </a:fld>
            <a:endParaRPr lang="en-US"/>
          </a:p>
        </p:txBody>
      </p:sp>
      <p:sp>
        <p:nvSpPr>
          <p:cNvPr id="5" name="Footer Placeholder 4">
            <a:extLst>
              <a:ext uri="{FF2B5EF4-FFF2-40B4-BE49-F238E27FC236}">
                <a16:creationId xmlns:a16="http://schemas.microsoft.com/office/drawing/2014/main" id="{FDF61C52-1901-45E8-BB0B-B3EC96F2A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392E5-B306-47AD-8D31-BA677FC6A42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882543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9FBA9E-3BBF-4EE0-8840-3A4D337C32D5}" type="datetime1">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6A49-F95D-414C-A4DD-669F15455DB6}" type="slidenum">
              <a:rPr lang="en-US" smtClean="0"/>
              <a:t>‹#›</a:t>
            </a:fld>
            <a:endParaRPr lang="en-US"/>
          </a:p>
        </p:txBody>
      </p:sp>
    </p:spTree>
    <p:extLst>
      <p:ext uri="{BB962C8B-B14F-4D97-AF65-F5344CB8AC3E}">
        <p14:creationId xmlns:p14="http://schemas.microsoft.com/office/powerpoint/2010/main" val="286655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BC9E-D46F-4487-961E-49A775488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D83C0-A5E9-4364-AC16-3DDF5D3CA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D699C-0D63-4390-81FF-B6C8759A0D32}"/>
              </a:ext>
            </a:extLst>
          </p:cNvPr>
          <p:cNvSpPr>
            <a:spLocks noGrp="1"/>
          </p:cNvSpPr>
          <p:nvPr>
            <p:ph type="dt" sz="half" idx="10"/>
          </p:nvPr>
        </p:nvSpPr>
        <p:spPr/>
        <p:txBody>
          <a:bodyPr/>
          <a:lstStyle/>
          <a:p>
            <a:fld id="{730DA0F8-CD98-4F70-B602-A8DCDE9208E3}" type="datetime1">
              <a:rPr lang="en-US" smtClean="0"/>
              <a:t>5/1/22</a:t>
            </a:fld>
            <a:endParaRPr lang="en-US"/>
          </a:p>
        </p:txBody>
      </p:sp>
      <p:sp>
        <p:nvSpPr>
          <p:cNvPr id="5" name="Footer Placeholder 4">
            <a:extLst>
              <a:ext uri="{FF2B5EF4-FFF2-40B4-BE49-F238E27FC236}">
                <a16:creationId xmlns:a16="http://schemas.microsoft.com/office/drawing/2014/main" id="{90564404-FB86-4694-B713-278D9A2C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5EB1E-2367-47EC-8A66-8BE345935B9F}"/>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226436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BC9E-D46F-4487-961E-49A775488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D83C0-A5E9-4364-AC16-3DDF5D3CA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D699C-0D63-4390-81FF-B6C8759A0D32}"/>
              </a:ext>
            </a:extLst>
          </p:cNvPr>
          <p:cNvSpPr>
            <a:spLocks noGrp="1"/>
          </p:cNvSpPr>
          <p:nvPr>
            <p:ph type="dt" sz="half" idx="10"/>
          </p:nvPr>
        </p:nvSpPr>
        <p:spPr/>
        <p:txBody>
          <a:bodyPr/>
          <a:lstStyle/>
          <a:p>
            <a:fld id="{730DA0F8-CD98-4F70-B602-A8DCDE9208E3}" type="datetime1">
              <a:rPr lang="en-US" smtClean="0"/>
              <a:t>5/1/22</a:t>
            </a:fld>
            <a:endParaRPr lang="en-US"/>
          </a:p>
        </p:txBody>
      </p:sp>
      <p:sp>
        <p:nvSpPr>
          <p:cNvPr id="5" name="Footer Placeholder 4">
            <a:extLst>
              <a:ext uri="{FF2B5EF4-FFF2-40B4-BE49-F238E27FC236}">
                <a16:creationId xmlns:a16="http://schemas.microsoft.com/office/drawing/2014/main" id="{90564404-FB86-4694-B713-278D9A2C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5EB1E-2367-47EC-8A66-8BE345935B9F}"/>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72218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9B21-9B4C-4710-939E-75101A8CD4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930946-9344-4B42-BF34-150253B76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9F5CB9-D58C-4E98-A6F9-BB90D491BA7C}"/>
              </a:ext>
            </a:extLst>
          </p:cNvPr>
          <p:cNvSpPr>
            <a:spLocks noGrp="1"/>
          </p:cNvSpPr>
          <p:nvPr>
            <p:ph type="dt" sz="half" idx="10"/>
          </p:nvPr>
        </p:nvSpPr>
        <p:spPr/>
        <p:txBody>
          <a:bodyPr/>
          <a:lstStyle/>
          <a:p>
            <a:fld id="{98555BBA-F558-493F-8B87-4E2A4AC791CA}" type="datetime1">
              <a:rPr lang="en-US" smtClean="0"/>
              <a:t>5/1/22</a:t>
            </a:fld>
            <a:endParaRPr lang="en-US"/>
          </a:p>
        </p:txBody>
      </p:sp>
      <p:sp>
        <p:nvSpPr>
          <p:cNvPr id="5" name="Footer Placeholder 4">
            <a:extLst>
              <a:ext uri="{FF2B5EF4-FFF2-40B4-BE49-F238E27FC236}">
                <a16:creationId xmlns:a16="http://schemas.microsoft.com/office/drawing/2014/main" id="{3B8C02B0-4D6D-4111-8266-AE228FE3C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57164-7B83-4C03-849A-1C9379B0730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73121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4AD-13AE-4C60-8AEA-D581B0113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5A8E0B-CBCA-4D78-B129-83DA572B9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20B568-5A27-43EB-8930-E6EAD8B61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A6665-E793-48F1-BE78-1DA3D5F91FFB}"/>
              </a:ext>
            </a:extLst>
          </p:cNvPr>
          <p:cNvSpPr>
            <a:spLocks noGrp="1"/>
          </p:cNvSpPr>
          <p:nvPr>
            <p:ph type="dt" sz="half" idx="10"/>
          </p:nvPr>
        </p:nvSpPr>
        <p:spPr/>
        <p:txBody>
          <a:bodyPr/>
          <a:lstStyle/>
          <a:p>
            <a:fld id="{BA8B599F-F066-4F35-B856-574ABE1B4564}" type="datetime1">
              <a:rPr lang="en-US" smtClean="0"/>
              <a:t>5/1/22</a:t>
            </a:fld>
            <a:endParaRPr lang="en-US"/>
          </a:p>
        </p:txBody>
      </p:sp>
      <p:sp>
        <p:nvSpPr>
          <p:cNvPr id="6" name="Footer Placeholder 5">
            <a:extLst>
              <a:ext uri="{FF2B5EF4-FFF2-40B4-BE49-F238E27FC236}">
                <a16:creationId xmlns:a16="http://schemas.microsoft.com/office/drawing/2014/main" id="{BE64A0EF-1AA1-4BCB-833C-D097A3317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E1000-0D48-4E7E-BA4C-F1812E7F7F9D}"/>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420795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FA723-2777-474C-B035-8D9979618A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81DA7-1A04-4319-8609-21220F25DA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8E5BA9-265E-49E4-9545-2DD8101C0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02E348-F321-4EB1-8447-695536530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CCF5F-3768-4C51-BF0F-6FDA63C48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852D3-63B3-4E56-AAFC-CD8993354DDF}"/>
              </a:ext>
            </a:extLst>
          </p:cNvPr>
          <p:cNvSpPr>
            <a:spLocks noGrp="1"/>
          </p:cNvSpPr>
          <p:nvPr>
            <p:ph type="dt" sz="half" idx="10"/>
          </p:nvPr>
        </p:nvSpPr>
        <p:spPr/>
        <p:txBody>
          <a:bodyPr/>
          <a:lstStyle/>
          <a:p>
            <a:fld id="{C97F9FC3-8293-4B1E-84D9-08A0F4803517}" type="datetime1">
              <a:rPr lang="en-US" smtClean="0"/>
              <a:t>5/1/22</a:t>
            </a:fld>
            <a:endParaRPr lang="en-US"/>
          </a:p>
        </p:txBody>
      </p:sp>
      <p:sp>
        <p:nvSpPr>
          <p:cNvPr id="8" name="Footer Placeholder 7">
            <a:extLst>
              <a:ext uri="{FF2B5EF4-FFF2-40B4-BE49-F238E27FC236}">
                <a16:creationId xmlns:a16="http://schemas.microsoft.com/office/drawing/2014/main" id="{7B9638EB-ECBE-4CC3-879C-9DD91F43B5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86F02D-83CA-46DA-84C0-37A3B254DD82}"/>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334580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16E7-8D08-439D-87EA-EB3BBB2C4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A0DEF1-5027-4F0E-BAE3-1D49045A68C6}"/>
              </a:ext>
            </a:extLst>
          </p:cNvPr>
          <p:cNvSpPr>
            <a:spLocks noGrp="1"/>
          </p:cNvSpPr>
          <p:nvPr>
            <p:ph type="dt" sz="half" idx="10"/>
          </p:nvPr>
        </p:nvSpPr>
        <p:spPr/>
        <p:txBody>
          <a:bodyPr/>
          <a:lstStyle/>
          <a:p>
            <a:fld id="{96419AB4-EB26-4220-B15E-F9E9BBD1BF47}" type="datetime1">
              <a:rPr lang="en-US" smtClean="0"/>
              <a:t>5/1/22</a:t>
            </a:fld>
            <a:endParaRPr lang="en-US"/>
          </a:p>
        </p:txBody>
      </p:sp>
      <p:sp>
        <p:nvSpPr>
          <p:cNvPr id="4" name="Footer Placeholder 3">
            <a:extLst>
              <a:ext uri="{FF2B5EF4-FFF2-40B4-BE49-F238E27FC236}">
                <a16:creationId xmlns:a16="http://schemas.microsoft.com/office/drawing/2014/main" id="{AC928469-3F50-4455-8294-C5FAC6398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EC8995-EE68-432A-914B-F5BA054AC40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904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8F3E1A-8930-4C4B-B55E-98C4F848E0DC}"/>
              </a:ext>
            </a:extLst>
          </p:cNvPr>
          <p:cNvSpPr>
            <a:spLocks noGrp="1"/>
          </p:cNvSpPr>
          <p:nvPr>
            <p:ph type="dt" sz="half" idx="10"/>
          </p:nvPr>
        </p:nvSpPr>
        <p:spPr/>
        <p:txBody>
          <a:bodyPr/>
          <a:lstStyle/>
          <a:p>
            <a:fld id="{2EEA5D44-F553-46EE-9167-1DEE787D0898}" type="datetime1">
              <a:rPr lang="en-US" smtClean="0"/>
              <a:t>5/1/22</a:t>
            </a:fld>
            <a:endParaRPr lang="en-US"/>
          </a:p>
        </p:txBody>
      </p:sp>
      <p:sp>
        <p:nvSpPr>
          <p:cNvPr id="3" name="Footer Placeholder 2">
            <a:extLst>
              <a:ext uri="{FF2B5EF4-FFF2-40B4-BE49-F238E27FC236}">
                <a16:creationId xmlns:a16="http://schemas.microsoft.com/office/drawing/2014/main" id="{E8156CA1-60A7-475F-8099-E6B7A4801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7AD44E-D5CF-4042-A288-25CD02588BCA}"/>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40904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3100-B437-4588-80C5-DEB78FF60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81FFFA-2231-4AE1-BCA3-48A83DD038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D1AF68-6042-4559-A431-E72EF570E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1FB3D-F62A-4E75-B951-CDEC80ADF10A}"/>
              </a:ext>
            </a:extLst>
          </p:cNvPr>
          <p:cNvSpPr>
            <a:spLocks noGrp="1"/>
          </p:cNvSpPr>
          <p:nvPr>
            <p:ph type="dt" sz="half" idx="10"/>
          </p:nvPr>
        </p:nvSpPr>
        <p:spPr/>
        <p:txBody>
          <a:bodyPr/>
          <a:lstStyle/>
          <a:p>
            <a:fld id="{40C08499-D2CE-4C67-B67D-EA2C2AED75F9}" type="datetime1">
              <a:rPr lang="en-US" smtClean="0"/>
              <a:t>5/1/22</a:t>
            </a:fld>
            <a:endParaRPr lang="en-US"/>
          </a:p>
        </p:txBody>
      </p:sp>
      <p:sp>
        <p:nvSpPr>
          <p:cNvPr id="6" name="Footer Placeholder 5">
            <a:extLst>
              <a:ext uri="{FF2B5EF4-FFF2-40B4-BE49-F238E27FC236}">
                <a16:creationId xmlns:a16="http://schemas.microsoft.com/office/drawing/2014/main" id="{8A69D2FA-35CD-4A61-AB7B-D6AC6177A5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F3003-CCCD-4688-8BB0-BEA4C3B00D68}"/>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125172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9276-B709-4CF2-84F3-E34D393FA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B6A97F-C8D6-45CF-8A9D-03200883E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E69A4F-1061-4413-A08D-0A2829EA4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36760-354B-4FB9-96DD-2F27865A95D5}"/>
              </a:ext>
            </a:extLst>
          </p:cNvPr>
          <p:cNvSpPr>
            <a:spLocks noGrp="1"/>
          </p:cNvSpPr>
          <p:nvPr>
            <p:ph type="dt" sz="half" idx="10"/>
          </p:nvPr>
        </p:nvSpPr>
        <p:spPr/>
        <p:txBody>
          <a:bodyPr/>
          <a:lstStyle/>
          <a:p>
            <a:fld id="{15B345C6-B4DD-415C-BF21-6038AAF029E2}" type="datetime1">
              <a:rPr lang="en-US" smtClean="0"/>
              <a:t>5/1/22</a:t>
            </a:fld>
            <a:endParaRPr lang="en-US"/>
          </a:p>
        </p:txBody>
      </p:sp>
      <p:sp>
        <p:nvSpPr>
          <p:cNvPr id="6" name="Footer Placeholder 5">
            <a:extLst>
              <a:ext uri="{FF2B5EF4-FFF2-40B4-BE49-F238E27FC236}">
                <a16:creationId xmlns:a16="http://schemas.microsoft.com/office/drawing/2014/main" id="{BE9CA9ED-44CA-4994-ADB8-82B3DE12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630EF-02B6-4A72-BA82-90340E8DD017}"/>
              </a:ext>
            </a:extLst>
          </p:cNvPr>
          <p:cNvSpPr>
            <a:spLocks noGrp="1"/>
          </p:cNvSpPr>
          <p:nvPr>
            <p:ph type="sldNum" sz="quarter" idx="12"/>
          </p:nvPr>
        </p:nvSpPr>
        <p:spPr/>
        <p:txBody>
          <a:bodyPr/>
          <a:lstStyle/>
          <a:p>
            <a:fld id="{03C50632-69A4-4CE9-BD5E-CBE041F059D6}" type="slidenum">
              <a:rPr lang="en-US" smtClean="0"/>
              <a:t>‹#›</a:t>
            </a:fld>
            <a:endParaRPr lang="en-US"/>
          </a:p>
        </p:txBody>
      </p:sp>
    </p:spTree>
    <p:extLst>
      <p:ext uri="{BB962C8B-B14F-4D97-AF65-F5344CB8AC3E}">
        <p14:creationId xmlns:p14="http://schemas.microsoft.com/office/powerpoint/2010/main" val="88485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CA24B-A070-44F0-87D4-BFE52FFDA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62B1F-40D1-4A85-8106-67577A044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FC005-3D8E-46D1-896D-50678FE5A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F61FB-24CA-4539-822C-03D9620849D8}" type="datetime1">
              <a:rPr lang="en-US" smtClean="0"/>
              <a:t>5/1/22</a:t>
            </a:fld>
            <a:endParaRPr lang="en-US"/>
          </a:p>
        </p:txBody>
      </p:sp>
      <p:sp>
        <p:nvSpPr>
          <p:cNvPr id="5" name="Footer Placeholder 4">
            <a:extLst>
              <a:ext uri="{FF2B5EF4-FFF2-40B4-BE49-F238E27FC236}">
                <a16:creationId xmlns:a16="http://schemas.microsoft.com/office/drawing/2014/main" id="{E202078E-9A33-44E7-8ECE-BC3D86C51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B5423F-CFAF-4D19-8BA3-0F290EC067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50632-69A4-4CE9-BD5E-CBE041F059D6}" type="slidenum">
              <a:rPr lang="en-US" smtClean="0"/>
              <a:t>‹#›</a:t>
            </a:fld>
            <a:endParaRPr lang="en-US"/>
          </a:p>
        </p:txBody>
      </p:sp>
    </p:spTree>
    <p:extLst>
      <p:ext uri="{BB962C8B-B14F-4D97-AF65-F5344CB8AC3E}">
        <p14:creationId xmlns:p14="http://schemas.microsoft.com/office/powerpoint/2010/main" val="14138149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2F0FB-CA3B-454E-A7BD-B6623EBFA9F9}" type="datetime1">
              <a:rPr lang="en-US" smtClean="0"/>
              <a:t>5/1/22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A6A49-F95D-414C-A4DD-669F15455DB6}" type="slidenum">
              <a:rPr lang="en-US" smtClean="0"/>
              <a:t>‹#›</a:t>
            </a:fld>
            <a:endParaRPr lang="en-US"/>
          </a:p>
        </p:txBody>
      </p:sp>
    </p:spTree>
    <p:extLst>
      <p:ext uri="{BB962C8B-B14F-4D97-AF65-F5344CB8AC3E}">
        <p14:creationId xmlns:p14="http://schemas.microsoft.com/office/powerpoint/2010/main" val="2433021012"/>
      </p:ext>
    </p:extLst>
  </p:cSld>
  <p:clrMap bg1="lt1" tx1="dk1" bg2="lt2" tx2="dk2" accent1="accent1" accent2="accent2" accent3="accent3" accent4="accent4" accent5="accent5" accent6="accent6" hlink="hlink" folHlink="folHlink"/>
  <p:sldLayoutIdLst>
    <p:sldLayoutId id="2147483649" r:id="rId1"/>
    <p:sldLayoutId id="214748366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pgo@ucdavis.edu"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0.png"/><Relationship Id="rId7"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61.png"/></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jpgo@ucdavis.edu"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latin typeface="Arial Nova" panose="020B0504020202020204" pitchFamily="34" charset="0"/>
              </a:rPr>
              <a:t>Part I</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Introduction to network analysis</a:t>
            </a:r>
            <a:endParaRPr lang="en-US" sz="1600" b="1" cap="all" spc="250" dirty="0">
              <a:solidFill>
                <a:srgbClr val="2F5897"/>
              </a:solidFill>
              <a:latin typeface="Arial Narrow" pitchFamily="34" charset="0"/>
              <a:ea typeface="ＭＳ Ｐゴシック" pitchFamily="34" charset="-128"/>
              <a:cs typeface="Arial" pitchFamily="34" charset="0"/>
            </a:endParaRPr>
          </a:p>
        </p:txBody>
      </p:sp>
      <p:sp>
        <p:nvSpPr>
          <p:cNvPr id="24" name="Rectangle 7"/>
          <p:cNvSpPr>
            <a:spLocks noChangeArrowheads="1"/>
          </p:cNvSpPr>
          <p:nvPr/>
        </p:nvSpPr>
        <p:spPr bwMode="auto">
          <a:xfrm>
            <a:off x="3277318" y="2910222"/>
            <a:ext cx="5752019" cy="2062103"/>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dirty="0">
                <a:solidFill>
                  <a:prstClr val="black"/>
                </a:solidFill>
                <a:latin typeface="Arial Nova" panose="020B0504020202020204" pitchFamily="34" charset="0"/>
                <a:cs typeface="Arial" pitchFamily="34" charset="0"/>
              </a:rPr>
              <a:t>Jose Pablo Gomez</a:t>
            </a:r>
            <a:r>
              <a:rPr lang="en-US" sz="1600" b="1" baseline="30000" dirty="0">
                <a:solidFill>
                  <a:prstClr val="black"/>
                </a:solidFill>
                <a:latin typeface="Arial Nova" panose="020B0504020202020204" pitchFamily="34" charset="0"/>
                <a:cs typeface="Arial" pitchFamily="34" charset="0"/>
              </a:rPr>
              <a:t>1</a:t>
            </a:r>
            <a:r>
              <a:rPr lang="en-US" sz="1600" b="1" dirty="0">
                <a:solidFill>
                  <a:prstClr val="black"/>
                </a:solidFill>
                <a:latin typeface="Arial Nova" panose="020B0504020202020204" pitchFamily="34" charset="0"/>
                <a:cs typeface="Arial" pitchFamily="34" charset="0"/>
              </a:rPr>
              <a:t>, </a:t>
            </a:r>
            <a:r>
              <a:rPr lang="en-US" sz="1600" b="1" u="sng" dirty="0">
                <a:solidFill>
                  <a:prstClr val="black"/>
                </a:solidFill>
                <a:latin typeface="Arial Nova" panose="020B0504020202020204" pitchFamily="34" charset="0"/>
                <a:cs typeface="Arial" pitchFamily="34" charset="0"/>
              </a:rPr>
              <a:t>Jerome Baron</a:t>
            </a:r>
            <a:r>
              <a:rPr lang="en-US" sz="1600" b="1" u="sng" baseline="30000" dirty="0">
                <a:solidFill>
                  <a:prstClr val="black"/>
                </a:solidFill>
                <a:latin typeface="Arial Nova" panose="020B0504020202020204" pitchFamily="34" charset="0"/>
                <a:cs typeface="Arial" pitchFamily="34" charset="0"/>
              </a:rPr>
              <a:t>2</a:t>
            </a:r>
            <a:r>
              <a:rPr lang="en-US" sz="1600" b="1" dirty="0">
                <a:solidFill>
                  <a:prstClr val="black"/>
                </a:solidFill>
                <a:latin typeface="Arial Nova" panose="020B0504020202020204" pitchFamily="34" charset="0"/>
                <a:cs typeface="Arial" pitchFamily="34" charset="0"/>
              </a:rPr>
              <a:t>, </a:t>
            </a:r>
            <a:r>
              <a:rPr lang="en-US" sz="1600" b="1" dirty="0" err="1">
                <a:solidFill>
                  <a:prstClr val="black"/>
                </a:solidFill>
                <a:latin typeface="Arial Nova" panose="020B0504020202020204" pitchFamily="34" charset="0"/>
                <a:cs typeface="Arial" pitchFamily="34" charset="0"/>
              </a:rPr>
              <a:t>Shadira</a:t>
            </a:r>
            <a:r>
              <a:rPr lang="en-US" sz="1600" b="1" dirty="0">
                <a:solidFill>
                  <a:prstClr val="black"/>
                </a:solidFill>
                <a:latin typeface="Arial Nova" panose="020B0504020202020204" pitchFamily="34" charset="0"/>
                <a:cs typeface="Arial" pitchFamily="34" charset="0"/>
              </a:rPr>
              <a:t> Gordon</a:t>
            </a:r>
            <a:r>
              <a:rPr lang="en-US" sz="1600" b="1" baseline="30000" dirty="0">
                <a:solidFill>
                  <a:prstClr val="black"/>
                </a:solidFill>
                <a:latin typeface="Arial Nova" panose="020B0504020202020204" pitchFamily="34" charset="0"/>
                <a:cs typeface="Arial" pitchFamily="34" charset="0"/>
              </a:rPr>
              <a:t>1</a:t>
            </a:r>
            <a:endParaRPr lang="en-US" sz="1400" dirty="0">
              <a:solidFill>
                <a:prstClr val="black"/>
              </a:solidFill>
              <a:latin typeface="Arial Nova" panose="020B0504020202020204" pitchFamily="34" charset="0"/>
              <a:cs typeface="Arial" pitchFamily="34" charset="0"/>
            </a:endParaRP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1</a:t>
            </a:r>
            <a:r>
              <a:rPr lang="en-US" sz="1400" dirty="0">
                <a:solidFill>
                  <a:prstClr val="black"/>
                </a:solidFill>
                <a:latin typeface="Arial Nova" panose="020B0504020202020204" pitchFamily="34" charset="0"/>
                <a:cs typeface="Arial" pitchFamily="34" charset="0"/>
              </a:rPr>
              <a:t>Center for Animal Disease Modeling and Surveillance, Department of Medicine &amp; Epidemiology, School of Veterinary Medicine, University of California, Davis</a:t>
            </a: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2</a:t>
            </a:r>
            <a:r>
              <a:rPr lang="en-US" sz="1400" dirty="0">
                <a:solidFill>
                  <a:prstClr val="black"/>
                </a:solidFill>
                <a:latin typeface="Arial Nova" panose="020B0504020202020204" pitchFamily="34" charset="0"/>
                <a:cs typeface="Arial" pitchFamily="34" charset="0"/>
              </a:rPr>
              <a:t>National Veterinary Institute of Sweden, Department of Epidemiology and Disease Control</a:t>
            </a:r>
          </a:p>
          <a:p>
            <a:pPr algn="ctr" fontAlgn="base">
              <a:spcBef>
                <a:spcPct val="0"/>
              </a:spcBef>
              <a:spcAft>
                <a:spcPct val="0"/>
              </a:spcAft>
            </a:pPr>
            <a:endParaRPr lang="en-US" sz="1400" dirty="0">
              <a:solidFill>
                <a:prstClr val="black"/>
              </a:solidFill>
              <a:latin typeface="Arial Nova" panose="020B0504020202020204" pitchFamily="34" charset="0"/>
              <a:cs typeface="Arial" pitchFamily="34" charset="0"/>
            </a:endParaRPr>
          </a:p>
          <a:p>
            <a:pPr marL="285750" indent="-285750" algn="ctr" fontAlgn="base">
              <a:spcBef>
                <a:spcPct val="0"/>
              </a:spcBef>
              <a:spcAft>
                <a:spcPct val="0"/>
              </a:spcAft>
              <a:buFont typeface="Arial" panose="020B0604020202020204" pitchFamily="34" charset="0"/>
              <a:buChar char="•"/>
            </a:pPr>
            <a:r>
              <a:rPr lang="en-US" sz="1400" dirty="0">
                <a:solidFill>
                  <a:prstClr val="black"/>
                </a:solidFill>
                <a:latin typeface="Arial Nova" panose="020B0504020202020204" pitchFamily="34" charset="0"/>
                <a:cs typeface="Arial" pitchFamily="34" charset="0"/>
              </a:rPr>
              <a:t>Emails: </a:t>
            </a:r>
            <a:r>
              <a:rPr lang="en-US" sz="1400" u="sng" dirty="0">
                <a:solidFill>
                  <a:srgbClr val="0070C0"/>
                </a:solidFill>
                <a:latin typeface="Arial Nova" panose="020B0504020202020204" pitchFamily="34" charset="0"/>
                <a:cs typeface="Arial" pitchFamily="34" charset="0"/>
                <a:hlinkClick r:id="rId3"/>
              </a:rPr>
              <a:t>jpgo@ucdavis.edu</a:t>
            </a:r>
            <a:r>
              <a:rPr lang="en-US" sz="1400" dirty="0">
                <a:latin typeface="Arial Nova" panose="020B0504020202020204" pitchFamily="34" charset="0"/>
                <a:cs typeface="Arial" pitchFamily="34" charset="0"/>
              </a:rPr>
              <a:t>, </a:t>
            </a:r>
            <a:r>
              <a:rPr lang="en-US" sz="1400" u="sng" dirty="0">
                <a:solidFill>
                  <a:srgbClr val="0070C0"/>
                </a:solidFill>
                <a:latin typeface="Arial Nova" panose="020B0504020202020204" pitchFamily="34" charset="0"/>
                <a:cs typeface="Arial" pitchFamily="34" charset="0"/>
              </a:rPr>
              <a:t>jerome.baron@sva.se</a:t>
            </a:r>
          </a:p>
          <a:p>
            <a:pPr marL="285750" indent="-285750" algn="ctr" fontAlgn="base">
              <a:spcBef>
                <a:spcPct val="0"/>
              </a:spcBef>
              <a:spcAft>
                <a:spcPct val="0"/>
              </a:spcAft>
              <a:buFont typeface="Arial" panose="020B0604020202020204" pitchFamily="34" charset="0"/>
              <a:buChar char="•"/>
            </a:pPr>
            <a:endParaRPr lang="en-US" sz="1400" dirty="0">
              <a:solidFill>
                <a:prstClr val="black"/>
              </a:solidFill>
              <a:latin typeface="Arial Nova" panose="020B0504020202020204" pitchFamily="34" charset="0"/>
              <a:cs typeface="Arial" pitchFamily="34" charset="0"/>
            </a:endParaRPr>
          </a:p>
        </p:txBody>
      </p:sp>
      <p:sp>
        <p:nvSpPr>
          <p:cNvPr id="2" name="Rectangle 1"/>
          <p:cNvSpPr/>
          <p:nvPr/>
        </p:nvSpPr>
        <p:spPr>
          <a:xfrm>
            <a:off x="4171462" y="5166823"/>
            <a:ext cx="3949223" cy="369332"/>
          </a:xfrm>
          <a:prstGeom prst="rect">
            <a:avLst/>
          </a:prstGeom>
        </p:spPr>
        <p:txBody>
          <a:bodyPr wrap="none">
            <a:spAutoFit/>
          </a:bodyPr>
          <a:lstStyle/>
          <a:p>
            <a:pPr algn="ctr"/>
            <a:r>
              <a:rPr lang="en-US" b="1" dirty="0">
                <a:solidFill>
                  <a:prstClr val="black"/>
                </a:solidFill>
                <a:latin typeface="Arial Nova" panose="020B0504020202020204" pitchFamily="34" charset="0"/>
              </a:rPr>
              <a:t>https://cadms.vetmed.ucdavis.edu/</a:t>
            </a:r>
          </a:p>
        </p:txBody>
      </p:sp>
      <p:pic>
        <p:nvPicPr>
          <p:cNvPr id="17" name="Picture 16" descr="http://www.ars.usda.gov/gfra/images/logos/CADMS.gif"/>
          <p:cNvPicPr>
            <a:picLocks noChangeAspect="1" noChangeArrowheads="1"/>
          </p:cNvPicPr>
          <p:nvPr/>
        </p:nvPicPr>
        <p:blipFill>
          <a:blip r:embed="rId4" cstate="print"/>
          <a:srcRect r="5863"/>
          <a:stretch>
            <a:fillRect/>
          </a:stretch>
        </p:blipFill>
        <p:spPr bwMode="auto">
          <a:xfrm>
            <a:off x="4284065" y="6043224"/>
            <a:ext cx="2012856" cy="619339"/>
          </a:xfrm>
          <a:prstGeom prst="rect">
            <a:avLst/>
          </a:prstGeom>
          <a:noFill/>
          <a:ln w="9525">
            <a:noFill/>
            <a:miter lim="800000"/>
            <a:headEnd/>
            <a:tailEnd/>
          </a:ln>
        </p:spPr>
      </p:pic>
      <p:pic>
        <p:nvPicPr>
          <p:cNvPr id="9" name="Picture 8" descr="A picture containing text&#10;&#10;Description automatically generated">
            <a:extLst>
              <a:ext uri="{FF2B5EF4-FFF2-40B4-BE49-F238E27FC236}">
                <a16:creationId xmlns:a16="http://schemas.microsoft.com/office/drawing/2014/main" id="{898CE40B-0841-1242-A2B8-DA9934C33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75" y="6043224"/>
            <a:ext cx="3657600" cy="723900"/>
          </a:xfrm>
          <a:prstGeom prst="rect">
            <a:avLst/>
          </a:prstGeom>
        </p:spPr>
      </p:pic>
      <p:pic>
        <p:nvPicPr>
          <p:cNvPr id="11" name="Bildobjekt 10">
            <a:extLst>
              <a:ext uri="{FF2B5EF4-FFF2-40B4-BE49-F238E27FC236}">
                <a16:creationId xmlns:a16="http://schemas.microsoft.com/office/drawing/2014/main" id="{8A29F1D0-8AFD-49C5-9013-50CF7770DD11}"/>
              </a:ext>
            </a:extLst>
          </p:cNvPr>
          <p:cNvPicPr>
            <a:picLocks noChangeAspect="1"/>
          </p:cNvPicPr>
          <p:nvPr/>
        </p:nvPicPr>
        <p:blipFill rotWithShape="1">
          <a:blip r:embed="rId6">
            <a:extLst>
              <a:ext uri="{28A0092B-C50C-407E-A947-70E740481C1C}">
                <a14:useLocalDpi xmlns:a14="http://schemas.microsoft.com/office/drawing/2010/main" val="0"/>
              </a:ext>
            </a:extLst>
          </a:blip>
          <a:srcRect r="1630"/>
          <a:stretch/>
        </p:blipFill>
        <p:spPr>
          <a:xfrm>
            <a:off x="8504040" y="5986968"/>
            <a:ext cx="3654710" cy="836412"/>
          </a:xfrm>
          <a:prstGeom prst="rect">
            <a:avLst/>
          </a:prstGeom>
        </p:spPr>
      </p:pic>
    </p:spTree>
    <p:extLst>
      <p:ext uri="{BB962C8B-B14F-4D97-AF65-F5344CB8AC3E}">
        <p14:creationId xmlns:p14="http://schemas.microsoft.com/office/powerpoint/2010/main" val="792076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a:t>
            </a:r>
            <a:r>
              <a:rPr lang="en-US" b="1" dirty="0">
                <a:solidFill>
                  <a:schemeClr val="bg1">
                    <a:lumMod val="75000"/>
                  </a:schemeClr>
                </a:solidFill>
              </a:rPr>
              <a:t> 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accent1">
                    <a:lumMod val="75000"/>
                  </a:schemeClr>
                </a:solidFill>
              </a:rPr>
              <a:t>Risk Factor</a:t>
            </a:r>
            <a:r>
              <a:rPr lang="en-US" dirty="0">
                <a:solidFill>
                  <a:schemeClr val="accent1">
                    <a:lumMod val="75000"/>
                  </a:schemeClr>
                </a:solidFill>
              </a:rPr>
              <a:t> </a:t>
            </a:r>
            <a:r>
              <a:rPr lang="en-US" dirty="0"/>
              <a:t>Analysis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262994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bg1">
                    <a:lumMod val="75000"/>
                  </a:schemeClr>
                </a:solidFill>
              </a:rPr>
              <a:t>Risk Factor</a:t>
            </a:r>
            <a:r>
              <a:rPr lang="en-US" dirty="0">
                <a:solidFill>
                  <a:schemeClr val="bg1">
                    <a:lumMod val="75000"/>
                  </a:schemeClr>
                </a:solidFill>
              </a:rPr>
              <a:t> Analysis</a:t>
            </a:r>
          </a:p>
          <a:p>
            <a:r>
              <a:rPr lang="en-US" b="1" dirty="0">
                <a:solidFill>
                  <a:schemeClr val="accent1">
                    <a:lumMod val="75000"/>
                  </a:schemeClr>
                </a:solidFill>
              </a:rPr>
              <a:t>Outbreak</a:t>
            </a:r>
            <a:r>
              <a:rPr lang="en-US" dirty="0"/>
              <a:t> investigation</a:t>
            </a:r>
          </a:p>
          <a:p>
            <a:pPr lvl="1"/>
            <a:r>
              <a:rPr lang="en-US" dirty="0"/>
              <a:t>Traceability of the outbreak’s origin and contact tracing</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grpSp>
        <p:nvGrpSpPr>
          <p:cNvPr id="5" name="Group 4"/>
          <p:cNvGrpSpPr/>
          <p:nvPr/>
        </p:nvGrpSpPr>
        <p:grpSpPr>
          <a:xfrm>
            <a:off x="5826466" y="5788680"/>
            <a:ext cx="710360" cy="631012"/>
            <a:chOff x="6703081" y="4760925"/>
            <a:chExt cx="604562" cy="483650"/>
          </a:xfrm>
          <a:solidFill>
            <a:srgbClr val="FFC000"/>
          </a:solidFill>
        </p:grpSpPr>
        <p:sp>
          <p:nvSpPr>
            <p:cNvPr id="6" name="Flowchart: Extract 5"/>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Curved Connector 13"/>
          <p:cNvCxnSpPr>
            <a:stCxn id="20" idx="0"/>
            <a:endCxn id="10" idx="0"/>
          </p:cNvCxnSpPr>
          <p:nvPr/>
        </p:nvCxnSpPr>
        <p:spPr>
          <a:xfrm>
            <a:off x="4821847" y="5172835"/>
            <a:ext cx="1288763" cy="832756"/>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flipH="1">
            <a:off x="4235390" y="6494688"/>
            <a:ext cx="1759786" cy="136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p:cNvCxnSpPr>
            <a:stCxn id="10" idx="0"/>
            <a:endCxn id="23" idx="2"/>
          </p:cNvCxnSpPr>
          <p:nvPr/>
        </p:nvCxnSpPr>
        <p:spPr>
          <a:xfrm rot="5400000" flipH="1" flipV="1">
            <a:off x="6818395" y="4125664"/>
            <a:ext cx="1172142" cy="258771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loud 19"/>
          <p:cNvSpPr/>
          <p:nvPr/>
        </p:nvSpPr>
        <p:spPr>
          <a:xfrm>
            <a:off x="4051673" y="4942345"/>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1" name="Cloud 20"/>
          <p:cNvSpPr/>
          <p:nvPr/>
        </p:nvSpPr>
        <p:spPr>
          <a:xfrm>
            <a:off x="7822780" y="5777385"/>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2" name="Cloud 21"/>
          <p:cNvSpPr/>
          <p:nvPr/>
        </p:nvSpPr>
        <p:spPr>
          <a:xfrm>
            <a:off x="8488869" y="5246829"/>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sp>
        <p:nvSpPr>
          <p:cNvPr id="23" name="Cloud 22"/>
          <p:cNvSpPr/>
          <p:nvPr/>
        </p:nvSpPr>
        <p:spPr>
          <a:xfrm>
            <a:off x="8695932" y="4602959"/>
            <a:ext cx="770816" cy="460979"/>
          </a:xfrm>
          <a:prstGeom prst="cloud">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p>
        </p:txBody>
      </p:sp>
      <p:cxnSp>
        <p:nvCxnSpPr>
          <p:cNvPr id="26" name="Curved Connector 25"/>
          <p:cNvCxnSpPr>
            <a:stCxn id="10" idx="0"/>
            <a:endCxn id="22" idx="3"/>
          </p:cNvCxnSpPr>
          <p:nvPr/>
        </p:nvCxnSpPr>
        <p:spPr>
          <a:xfrm rot="5400000" flipH="1" flipV="1">
            <a:off x="7126241" y="4257556"/>
            <a:ext cx="732405" cy="2763667"/>
          </a:xfrm>
          <a:prstGeom prst="curvedConnector3">
            <a:avLst>
              <a:gd name="adj1" fmla="val 11933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0" idx="0"/>
            <a:endCxn id="21" idx="3"/>
          </p:cNvCxnSpPr>
          <p:nvPr/>
        </p:nvCxnSpPr>
        <p:spPr>
          <a:xfrm rot="5400000" flipH="1" flipV="1">
            <a:off x="7058475" y="4855878"/>
            <a:ext cx="201849" cy="2097578"/>
          </a:xfrm>
          <a:prstGeom prst="curvedConnector3">
            <a:avLst>
              <a:gd name="adj1" fmla="val 39853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341476" y="6494688"/>
            <a:ext cx="2248279" cy="136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87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solidFill>
                  <a:schemeClr val="bg1">
                    <a:lumMod val="75000"/>
                  </a:schemeClr>
                </a:solidFill>
              </a:rPr>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solidFill>
                  <a:schemeClr val="bg1">
                    <a:lumMod val="75000"/>
                  </a:schemeClr>
                </a:solidFill>
              </a:rPr>
              <a:t>Modelling of disease </a:t>
            </a:r>
            <a:r>
              <a:rPr lang="en-US" b="1" dirty="0">
                <a:solidFill>
                  <a:schemeClr val="bg1">
                    <a:lumMod val="75000"/>
                  </a:schemeClr>
                </a:solidFill>
              </a:rPr>
              <a:t>introduction</a:t>
            </a:r>
            <a:r>
              <a:rPr lang="en-US" dirty="0">
                <a:solidFill>
                  <a:schemeClr val="bg1">
                    <a:lumMod val="75000"/>
                  </a:schemeClr>
                </a:solidFill>
              </a:rPr>
              <a:t> and </a:t>
            </a:r>
            <a:r>
              <a:rPr lang="en-US" b="1" dirty="0">
                <a:solidFill>
                  <a:schemeClr val="bg1">
                    <a:lumMod val="75000"/>
                  </a:schemeClr>
                </a:solidFill>
              </a:rPr>
              <a:t>spread</a:t>
            </a:r>
          </a:p>
          <a:p>
            <a:r>
              <a:rPr lang="en-US" b="1" dirty="0">
                <a:solidFill>
                  <a:schemeClr val="bg1">
                    <a:lumMod val="75000"/>
                  </a:schemeClr>
                </a:solidFill>
              </a:rPr>
              <a:t>Risk Factor</a:t>
            </a:r>
            <a:r>
              <a:rPr lang="en-US" dirty="0">
                <a:solidFill>
                  <a:schemeClr val="bg1">
                    <a:lumMod val="75000"/>
                  </a:schemeClr>
                </a:solidFill>
              </a:rPr>
              <a:t> Analysis</a:t>
            </a:r>
          </a:p>
          <a:p>
            <a:r>
              <a:rPr lang="en-US" b="1" dirty="0">
                <a:solidFill>
                  <a:schemeClr val="bg1">
                    <a:lumMod val="75000"/>
                  </a:schemeClr>
                </a:solidFill>
              </a:rPr>
              <a:t>Outbreak</a:t>
            </a:r>
            <a:r>
              <a:rPr lang="en-US" dirty="0">
                <a:solidFill>
                  <a:schemeClr val="bg1">
                    <a:lumMod val="75000"/>
                  </a:schemeClr>
                </a:solidFill>
              </a:rPr>
              <a:t> investigation</a:t>
            </a:r>
          </a:p>
          <a:p>
            <a:pPr lvl="1"/>
            <a:r>
              <a:rPr lang="en-US" dirty="0">
                <a:solidFill>
                  <a:schemeClr val="bg1">
                    <a:lumMod val="75000"/>
                  </a:schemeClr>
                </a:solidFill>
              </a:rPr>
              <a:t>Traceability of the outbreak’s origin</a:t>
            </a:r>
          </a:p>
          <a:p>
            <a:r>
              <a:rPr lang="en-US" dirty="0"/>
              <a:t>Other uses in the animal world</a:t>
            </a:r>
          </a:p>
          <a:p>
            <a:pPr lvl="1"/>
            <a:r>
              <a:rPr lang="en-US" dirty="0"/>
              <a:t>Behavioral studies in social animals: i.e. contact patterns in a herd of cattle, primate behavioral studies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5" name="Picture 4" descr="Baby gorilla hangs onto an adult female gorilla's back by grasping her arm hair in his hands and back hair with his f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33" y="1720016"/>
            <a:ext cx="4733652" cy="30123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59636" y="4732340"/>
            <a:ext cx="1450949" cy="261610"/>
          </a:xfrm>
          <a:prstGeom prst="rect">
            <a:avLst/>
          </a:prstGeom>
          <a:noFill/>
        </p:spPr>
        <p:txBody>
          <a:bodyPr wrap="square" rtlCol="0">
            <a:spAutoFit/>
          </a:bodyPr>
          <a:lstStyle/>
          <a:p>
            <a:r>
              <a:rPr lang="en-US" sz="1100" i="1" dirty="0"/>
              <a:t>Source: San Diego Zoo</a:t>
            </a:r>
          </a:p>
        </p:txBody>
      </p:sp>
    </p:spTree>
    <p:extLst>
      <p:ext uri="{BB962C8B-B14F-4D97-AF65-F5344CB8AC3E}">
        <p14:creationId xmlns:p14="http://schemas.microsoft.com/office/powerpoint/2010/main" val="390920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75000"/>
                  </a:schemeClr>
                </a:solidFill>
              </a:rPr>
              <a:t>Surveillance</a:t>
            </a:r>
            <a:r>
              <a:rPr lang="en-US" dirty="0"/>
              <a:t>: Diagnostic testing, road checks</a:t>
            </a:r>
          </a:p>
          <a:p>
            <a:pPr lvl="2"/>
            <a:r>
              <a:rPr lang="en-US" b="1" dirty="0">
                <a:solidFill>
                  <a:schemeClr val="accent1">
                    <a:lumMod val="75000"/>
                  </a:schemeClr>
                </a:solidFill>
              </a:rPr>
              <a:t>Prevention</a:t>
            </a:r>
            <a:r>
              <a:rPr lang="en-US" dirty="0"/>
              <a:t>: Targeted vaccination, education and information campaigns</a:t>
            </a:r>
          </a:p>
          <a:p>
            <a:pPr lvl="2"/>
            <a:r>
              <a:rPr lang="en-US" b="1" dirty="0">
                <a:solidFill>
                  <a:schemeClr val="accent1">
                    <a:lumMod val="75000"/>
                  </a:schemeClr>
                </a:solidFill>
              </a:rPr>
              <a:t>Control</a:t>
            </a:r>
            <a:r>
              <a:rPr lang="en-US" dirty="0"/>
              <a:t>: Vaccination, treatment, culling campaigns, movement restrictions</a:t>
            </a:r>
          </a:p>
          <a:p>
            <a:pPr lvl="1"/>
            <a:r>
              <a:rPr lang="en-US" dirty="0"/>
              <a:t>Modelling of disease </a:t>
            </a:r>
            <a:r>
              <a:rPr lang="en-US" b="1" dirty="0">
                <a:solidFill>
                  <a:schemeClr val="accent1">
                    <a:lumMod val="75000"/>
                  </a:schemeClr>
                </a:solidFill>
              </a:rPr>
              <a:t>introduction</a:t>
            </a:r>
            <a:r>
              <a:rPr lang="en-US" dirty="0"/>
              <a:t> and </a:t>
            </a:r>
            <a:r>
              <a:rPr lang="en-US" b="1" dirty="0">
                <a:solidFill>
                  <a:schemeClr val="accent1">
                    <a:lumMod val="75000"/>
                  </a:schemeClr>
                </a:solidFill>
              </a:rPr>
              <a:t>spread</a:t>
            </a:r>
          </a:p>
          <a:p>
            <a:r>
              <a:rPr lang="en-US" b="1" dirty="0">
                <a:solidFill>
                  <a:schemeClr val="accent1">
                    <a:lumMod val="75000"/>
                  </a:schemeClr>
                </a:solidFill>
              </a:rPr>
              <a:t>Risk Factor</a:t>
            </a:r>
            <a:r>
              <a:rPr lang="en-US" dirty="0">
                <a:solidFill>
                  <a:schemeClr val="accent1">
                    <a:lumMod val="75000"/>
                  </a:schemeClr>
                </a:solidFill>
              </a:rPr>
              <a:t> </a:t>
            </a:r>
            <a:r>
              <a:rPr lang="en-US" dirty="0"/>
              <a:t>Analysis</a:t>
            </a:r>
          </a:p>
          <a:p>
            <a:r>
              <a:rPr lang="en-US" b="1" dirty="0">
                <a:solidFill>
                  <a:schemeClr val="accent1">
                    <a:lumMod val="75000"/>
                  </a:schemeClr>
                </a:solidFill>
              </a:rPr>
              <a:t>Outbreak</a:t>
            </a:r>
            <a:r>
              <a:rPr lang="en-US" dirty="0"/>
              <a:t> investigation</a:t>
            </a:r>
          </a:p>
          <a:p>
            <a:pPr lvl="1"/>
            <a:r>
              <a:rPr lang="en-US" dirty="0"/>
              <a:t>Traceability of the outbreak’s origin</a:t>
            </a:r>
          </a:p>
          <a:p>
            <a:r>
              <a:rPr lang="en-US" dirty="0"/>
              <a:t>Other uses in the animal world</a:t>
            </a:r>
          </a:p>
          <a:p>
            <a:pPr lvl="1"/>
            <a:r>
              <a:rPr lang="en-US" dirty="0"/>
              <a:t>Behavioral studies in social animals: i.e. contact patterns in a herd of cattle, primate behavioral studies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1330662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Graph</a:t>
            </a:r>
            <a:r>
              <a:rPr lang="es-MX" dirty="0"/>
              <a:t> </a:t>
            </a:r>
            <a:r>
              <a:rPr lang="es-MX" dirty="0" err="1"/>
              <a:t>theory</a:t>
            </a:r>
            <a:endParaRPr lang="en-US" i="1" dirty="0"/>
          </a:p>
        </p:txBody>
      </p:sp>
      <p:sp>
        <p:nvSpPr>
          <p:cNvPr id="2" name="Slide Number Placeholder 1">
            <a:extLst>
              <a:ext uri="{FF2B5EF4-FFF2-40B4-BE49-F238E27FC236}">
                <a16:creationId xmlns:a16="http://schemas.microsoft.com/office/drawing/2014/main" id="{2EB50DD3-AB4C-472F-87CB-AA56E355C093}"/>
              </a:ext>
            </a:extLst>
          </p:cNvPr>
          <p:cNvSpPr>
            <a:spLocks noGrp="1"/>
          </p:cNvSpPr>
          <p:nvPr>
            <p:ph type="sldNum" sz="quarter" idx="12"/>
          </p:nvPr>
        </p:nvSpPr>
        <p:spPr/>
        <p:txBody>
          <a:bodyPr/>
          <a:lstStyle/>
          <a:p>
            <a:fld id="{03C50632-69A4-4CE9-BD5E-CBE041F059D6}" type="slidenum">
              <a:rPr lang="en-US" smtClean="0"/>
              <a:t>14</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A50940-7714-4708-98EE-8910EA23C840}"/>
                  </a:ext>
                </a:extLst>
              </p:cNvPr>
              <p:cNvSpPr/>
              <p:nvPr/>
            </p:nvSpPr>
            <p:spPr>
              <a:xfrm>
                <a:off x="7858285" y="4119580"/>
                <a:ext cx="309437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𝐺</m:t>
                      </m:r>
                      <m:r>
                        <a:rPr lang="en-US" sz="4800">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𝑉</m:t>
                          </m:r>
                          <m:r>
                            <a:rPr lang="en-US" sz="4800">
                              <a:latin typeface="Cambria Math" panose="02040503050406030204" pitchFamily="18" charset="0"/>
                            </a:rPr>
                            <m:t>,</m:t>
                          </m:r>
                          <m:r>
                            <a:rPr lang="en-US" sz="4800" i="1">
                              <a:latin typeface="Cambria Math" panose="02040503050406030204" pitchFamily="18" charset="0"/>
                            </a:rPr>
                            <m:t>𝐸</m:t>
                          </m:r>
                        </m:e>
                      </m:d>
                    </m:oMath>
                  </m:oMathPara>
                </a14:m>
                <a:endParaRPr lang="en-US" sz="4800" dirty="0"/>
              </a:p>
            </p:txBody>
          </p:sp>
        </mc:Choice>
        <mc:Fallback xmlns="">
          <p:sp>
            <p:nvSpPr>
              <p:cNvPr id="3" name="Rectangle 2">
                <a:extLst>
                  <a:ext uri="{FF2B5EF4-FFF2-40B4-BE49-F238E27FC236}">
                    <a16:creationId xmlns:a16="http://schemas.microsoft.com/office/drawing/2014/main" id="{A1A50940-7714-4708-98EE-8910EA23C840}"/>
                  </a:ext>
                </a:extLst>
              </p:cNvPr>
              <p:cNvSpPr>
                <a:spLocks noRot="1" noChangeAspect="1" noMove="1" noResize="1" noEditPoints="1" noAdjustHandles="1" noChangeArrowheads="1" noChangeShapeType="1" noTextEdit="1"/>
              </p:cNvSpPr>
              <p:nvPr/>
            </p:nvSpPr>
            <p:spPr>
              <a:xfrm>
                <a:off x="7858285" y="4119580"/>
                <a:ext cx="3094373" cy="830997"/>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C8EF3E6-6CE6-47B2-904B-F1C9BD3DA11A}"/>
              </a:ext>
            </a:extLst>
          </p:cNvPr>
          <p:cNvSpPr txBox="1"/>
          <p:nvPr/>
        </p:nvSpPr>
        <p:spPr>
          <a:xfrm>
            <a:off x="8610600" y="4846320"/>
            <a:ext cx="1975605" cy="1569660"/>
          </a:xfrm>
          <a:prstGeom prst="rect">
            <a:avLst/>
          </a:prstGeom>
          <a:noFill/>
        </p:spPr>
        <p:txBody>
          <a:bodyPr wrap="none" rtlCol="0">
            <a:spAutoFit/>
          </a:bodyPr>
          <a:lstStyle/>
          <a:p>
            <a:r>
              <a:rPr lang="en-US" sz="3200" dirty="0"/>
              <a:t>Where:</a:t>
            </a:r>
          </a:p>
          <a:p>
            <a:r>
              <a:rPr lang="en-US" sz="3200" i="1" dirty="0"/>
              <a:t>V </a:t>
            </a:r>
            <a:r>
              <a:rPr lang="en-US" sz="3200" dirty="0"/>
              <a:t>= V</a:t>
            </a:r>
            <a:r>
              <a:rPr lang="es-MX" sz="3200" dirty="0"/>
              <a:t>e</a:t>
            </a:r>
            <a:r>
              <a:rPr lang="en-US" sz="3200" dirty="0" err="1"/>
              <a:t>rtice</a:t>
            </a:r>
            <a:endParaRPr lang="en-US" sz="3200" dirty="0"/>
          </a:p>
          <a:p>
            <a:r>
              <a:rPr lang="en-US" sz="3200" i="1" dirty="0"/>
              <a:t>E</a:t>
            </a:r>
            <a:r>
              <a:rPr lang="en-US" sz="3200" dirty="0"/>
              <a:t> = Edge</a:t>
            </a:r>
          </a:p>
        </p:txBody>
      </p:sp>
      <p:sp>
        <p:nvSpPr>
          <p:cNvPr id="6" name="TextBox 5">
            <a:extLst>
              <a:ext uri="{FF2B5EF4-FFF2-40B4-BE49-F238E27FC236}">
                <a16:creationId xmlns:a16="http://schemas.microsoft.com/office/drawing/2014/main" id="{BC057D7C-B620-4AF1-857B-168EE784F472}"/>
              </a:ext>
            </a:extLst>
          </p:cNvPr>
          <p:cNvSpPr txBox="1"/>
          <p:nvPr/>
        </p:nvSpPr>
        <p:spPr>
          <a:xfrm>
            <a:off x="822960" y="2152751"/>
            <a:ext cx="7476662" cy="584775"/>
          </a:xfrm>
          <a:prstGeom prst="rect">
            <a:avLst/>
          </a:prstGeom>
          <a:noFill/>
        </p:spPr>
        <p:txBody>
          <a:bodyPr wrap="none" rtlCol="0">
            <a:spAutoFit/>
          </a:bodyPr>
          <a:lstStyle/>
          <a:p>
            <a:r>
              <a:rPr lang="es-MX" sz="3200" i="1" dirty="0">
                <a:solidFill>
                  <a:schemeClr val="bg1">
                    <a:lumMod val="50000"/>
                  </a:schemeClr>
                </a:solidFill>
              </a:rPr>
              <a:t>“</a:t>
            </a:r>
            <a:r>
              <a:rPr lang="es-MX" sz="3200" i="1" dirty="0" err="1">
                <a:solidFill>
                  <a:schemeClr val="bg1">
                    <a:lumMod val="50000"/>
                  </a:schemeClr>
                </a:solidFill>
              </a:rPr>
              <a:t>Mathematical</a:t>
            </a:r>
            <a:r>
              <a:rPr lang="es-MX" sz="3200" i="1" dirty="0">
                <a:solidFill>
                  <a:schemeClr val="bg1">
                    <a:lumMod val="50000"/>
                  </a:schemeClr>
                </a:solidFill>
              </a:rPr>
              <a:t> </a:t>
            </a:r>
            <a:r>
              <a:rPr lang="es-MX" sz="3200" i="1" dirty="0" err="1">
                <a:solidFill>
                  <a:schemeClr val="bg1">
                    <a:lumMod val="50000"/>
                  </a:schemeClr>
                </a:solidFill>
              </a:rPr>
              <a:t>repesentation</a:t>
            </a:r>
            <a:r>
              <a:rPr lang="es-MX" sz="3200" i="1" dirty="0">
                <a:solidFill>
                  <a:schemeClr val="bg1">
                    <a:lumMod val="50000"/>
                  </a:schemeClr>
                </a:solidFill>
              </a:rPr>
              <a:t> of a </a:t>
            </a:r>
            <a:r>
              <a:rPr lang="es-MX" sz="3200" i="1" dirty="0" err="1">
                <a:solidFill>
                  <a:schemeClr val="bg1">
                    <a:lumMod val="50000"/>
                  </a:schemeClr>
                </a:solidFill>
              </a:rPr>
              <a:t>network</a:t>
            </a:r>
            <a:r>
              <a:rPr lang="en-US" sz="3200" i="1" dirty="0">
                <a:solidFill>
                  <a:schemeClr val="bg1">
                    <a:lumMod val="50000"/>
                  </a:schemeClr>
                </a:solidFill>
              </a:rPr>
              <a:t>”</a:t>
            </a:r>
          </a:p>
        </p:txBody>
      </p:sp>
      <p:sp>
        <p:nvSpPr>
          <p:cNvPr id="7" name="TextBox 6">
            <a:extLst>
              <a:ext uri="{FF2B5EF4-FFF2-40B4-BE49-F238E27FC236}">
                <a16:creationId xmlns:a16="http://schemas.microsoft.com/office/drawing/2014/main" id="{C3CC771E-9DD2-46C9-8262-46903ED1AC45}"/>
              </a:ext>
            </a:extLst>
          </p:cNvPr>
          <p:cNvSpPr txBox="1"/>
          <p:nvPr/>
        </p:nvSpPr>
        <p:spPr>
          <a:xfrm>
            <a:off x="90793" y="1445759"/>
            <a:ext cx="7314823" cy="461665"/>
          </a:xfrm>
          <a:prstGeom prst="rect">
            <a:avLst/>
          </a:prstGeom>
          <a:noFill/>
        </p:spPr>
        <p:txBody>
          <a:bodyPr wrap="none" rtlCol="0">
            <a:spAutoFit/>
          </a:bodyPr>
          <a:lstStyle/>
          <a:p>
            <a:r>
              <a:rPr lang="en-US" sz="2400" dirty="0">
                <a:latin typeface="Arial Nova" panose="020B0504020202020204" pitchFamily="34" charset="0"/>
              </a:rPr>
              <a:t>What is a graph? (</a:t>
            </a:r>
            <a:r>
              <a:rPr lang="es-MX" sz="2400" dirty="0">
                <a:latin typeface="Arial Nova" panose="020B0504020202020204" pitchFamily="34" charset="0"/>
              </a:rPr>
              <a:t>in </a:t>
            </a:r>
            <a:r>
              <a:rPr lang="es-MX" sz="2400" dirty="0" err="1">
                <a:latin typeface="Arial Nova" panose="020B0504020202020204" pitchFamily="34" charset="0"/>
              </a:rPr>
              <a:t>the</a:t>
            </a:r>
            <a:r>
              <a:rPr lang="es-MX" sz="2400" dirty="0">
                <a:latin typeface="Arial Nova" panose="020B0504020202020204" pitchFamily="34" charset="0"/>
              </a:rPr>
              <a:t> </a:t>
            </a:r>
            <a:r>
              <a:rPr lang="es-MX" sz="2400" dirty="0" err="1">
                <a:latin typeface="Arial Nova" panose="020B0504020202020204" pitchFamily="34" charset="0"/>
              </a:rPr>
              <a:t>context</a:t>
            </a:r>
            <a:r>
              <a:rPr lang="es-MX" sz="2400" dirty="0">
                <a:latin typeface="Arial Nova" panose="020B0504020202020204" pitchFamily="34" charset="0"/>
              </a:rPr>
              <a:t> of </a:t>
            </a:r>
            <a:r>
              <a:rPr lang="es-MX" sz="2400" dirty="0" err="1">
                <a:latin typeface="Arial Nova" panose="020B0504020202020204" pitchFamily="34" charset="0"/>
              </a:rPr>
              <a:t>network</a:t>
            </a:r>
            <a:r>
              <a:rPr lang="es-MX" sz="2400" dirty="0">
                <a:latin typeface="Arial Nova" panose="020B0504020202020204" pitchFamily="34" charset="0"/>
              </a:rPr>
              <a:t> </a:t>
            </a:r>
            <a:r>
              <a:rPr lang="es-MX" sz="2400" dirty="0" err="1">
                <a:latin typeface="Arial Nova" panose="020B0504020202020204" pitchFamily="34" charset="0"/>
              </a:rPr>
              <a:t>analysis</a:t>
            </a:r>
            <a:r>
              <a:rPr lang="en-US" sz="2400" dirty="0">
                <a:latin typeface="Arial Nova" panose="020B0504020202020204" pitchFamily="34" charset="0"/>
              </a:rPr>
              <a:t>)</a:t>
            </a:r>
          </a:p>
        </p:txBody>
      </p:sp>
      <p:pic>
        <p:nvPicPr>
          <p:cNvPr id="10" name="Picture 9" descr="A close up of a map&#10;&#10;Description automatically generated">
            <a:extLst>
              <a:ext uri="{FF2B5EF4-FFF2-40B4-BE49-F238E27FC236}">
                <a16:creationId xmlns:a16="http://schemas.microsoft.com/office/drawing/2014/main" id="{CD4ACD7E-7918-44A1-9C1A-1F0872AF2B64}"/>
              </a:ext>
            </a:extLst>
          </p:cNvPr>
          <p:cNvPicPr>
            <a:picLocks noChangeAspect="1"/>
          </p:cNvPicPr>
          <p:nvPr/>
        </p:nvPicPr>
        <p:blipFill>
          <a:blip r:embed="rId4"/>
          <a:stretch>
            <a:fillRect/>
          </a:stretch>
        </p:blipFill>
        <p:spPr>
          <a:xfrm>
            <a:off x="1738225" y="3389763"/>
            <a:ext cx="3381722" cy="2638794"/>
          </a:xfrm>
          <a:prstGeom prst="rect">
            <a:avLst/>
          </a:prstGeom>
          <a:ln>
            <a:solidFill>
              <a:schemeClr val="tx1"/>
            </a:solidFill>
          </a:ln>
        </p:spPr>
      </p:pic>
      <p:sp>
        <p:nvSpPr>
          <p:cNvPr id="8" name="Arrow: Right 7">
            <a:extLst>
              <a:ext uri="{FF2B5EF4-FFF2-40B4-BE49-F238E27FC236}">
                <a16:creationId xmlns:a16="http://schemas.microsoft.com/office/drawing/2014/main" id="{F1FECE36-4629-4C9F-AA95-1F57C2E47309}"/>
              </a:ext>
            </a:extLst>
          </p:cNvPr>
          <p:cNvSpPr/>
          <p:nvPr/>
        </p:nvSpPr>
        <p:spPr>
          <a:xfrm>
            <a:off x="5303173" y="4495800"/>
            <a:ext cx="2371885" cy="426720"/>
          </a:xfrm>
          <a:prstGeom prst="rightArrow">
            <a:avLst>
              <a:gd name="adj1" fmla="val 50000"/>
              <a:gd name="adj2" fmla="val 110714"/>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08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15</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3221075" cy="646331"/>
          </a:xfrm>
          <a:prstGeom prst="rect">
            <a:avLst/>
          </a:prstGeom>
          <a:noFill/>
        </p:spPr>
        <p:txBody>
          <a:bodyPr wrap="none" rtlCol="0">
            <a:spAutoFit/>
          </a:bodyPr>
          <a:lstStyle/>
          <a:p>
            <a:r>
              <a:rPr lang="es-MX" sz="3600" dirty="0" err="1"/>
              <a:t>Nodes</a:t>
            </a:r>
            <a:r>
              <a:rPr lang="es-MX" sz="3600" dirty="0"/>
              <a:t> (</a:t>
            </a:r>
            <a:r>
              <a:rPr lang="es-MX" sz="3600" dirty="0" err="1"/>
              <a:t>vertices</a:t>
            </a:r>
            <a:r>
              <a:rPr lang="es-MX" sz="3600" dirty="0"/>
              <a:t>)</a:t>
            </a:r>
            <a:endParaRPr lang="en-US" sz="3600" dirty="0"/>
          </a:p>
        </p:txBody>
      </p:sp>
      <p:sp>
        <p:nvSpPr>
          <p:cNvPr id="4" name="Oval 3">
            <a:extLst>
              <a:ext uri="{FF2B5EF4-FFF2-40B4-BE49-F238E27FC236}">
                <a16:creationId xmlns:a16="http://schemas.microsoft.com/office/drawing/2014/main" id="{02E22320-F05D-407B-86F2-93E566DF20AE}"/>
              </a:ext>
            </a:extLst>
          </p:cNvPr>
          <p:cNvSpPr/>
          <p:nvPr/>
        </p:nvSpPr>
        <p:spPr>
          <a:xfrm>
            <a:off x="3326941" y="447157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a:off x="4313731" y="33057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a:off x="4454701" y="50673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a:off x="5426251" y="415915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a:off x="3102151" y="32104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a:off x="1761031" y="35158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1917241" y="491109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819533"/>
            <a:ext cx="4465320" cy="830997"/>
          </a:xfrm>
          <a:prstGeom prst="rect">
            <a:avLst/>
          </a:prstGeom>
          <a:noFill/>
        </p:spPr>
        <p:txBody>
          <a:bodyPr wrap="square" rtlCol="0">
            <a:spAutoFit/>
          </a:bodyPr>
          <a:lstStyle/>
          <a:p>
            <a:r>
              <a:rPr lang="es-MX" sz="2400" dirty="0" err="1"/>
              <a:t>Agents</a:t>
            </a:r>
            <a:r>
              <a:rPr lang="es-MX" sz="2400" dirty="0"/>
              <a:t> </a:t>
            </a:r>
            <a:r>
              <a:rPr lang="es-MX" sz="2400" dirty="0" err="1"/>
              <a:t>or</a:t>
            </a:r>
            <a:r>
              <a:rPr lang="es-MX" sz="2400" dirty="0"/>
              <a:t> </a:t>
            </a:r>
            <a:r>
              <a:rPr lang="es-MX" sz="2400" dirty="0" err="1"/>
              <a:t>individuals</a:t>
            </a:r>
            <a:r>
              <a:rPr lang="es-MX" sz="2400" dirty="0"/>
              <a:t> </a:t>
            </a:r>
            <a:r>
              <a:rPr lang="es-MX" sz="2400" dirty="0" err="1"/>
              <a:t>forming</a:t>
            </a:r>
            <a:r>
              <a:rPr lang="es-MX" sz="2400" dirty="0"/>
              <a:t> a </a:t>
            </a:r>
            <a:r>
              <a:rPr lang="es-MX" sz="2400" dirty="0" err="1"/>
              <a:t>network</a:t>
            </a:r>
            <a:endParaRPr lang="en-US" sz="24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7829651" y="4004069"/>
            <a:ext cx="2946640" cy="584775"/>
          </a:xfrm>
          <a:prstGeom prst="rect">
            <a:avLst/>
          </a:prstGeom>
          <a:noFill/>
        </p:spPr>
        <p:txBody>
          <a:bodyPr wrap="none" rtlCol="0">
            <a:spAutoFit/>
          </a:bodyPr>
          <a:lstStyle/>
          <a:p>
            <a:r>
              <a:rPr lang="es-MX" sz="3200" i="1" dirty="0"/>
              <a:t>V = {1, 2, 3, … , i}</a:t>
            </a:r>
            <a:endParaRPr lang="en-US" sz="3200" i="1" dirty="0"/>
          </a:p>
        </p:txBody>
      </p:sp>
    </p:spTree>
    <p:extLst>
      <p:ext uri="{BB962C8B-B14F-4D97-AF65-F5344CB8AC3E}">
        <p14:creationId xmlns:p14="http://schemas.microsoft.com/office/powerpoint/2010/main" val="227545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16</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3221075" cy="646331"/>
          </a:xfrm>
          <a:prstGeom prst="rect">
            <a:avLst/>
          </a:prstGeom>
          <a:noFill/>
        </p:spPr>
        <p:txBody>
          <a:bodyPr wrap="none" rtlCol="0">
            <a:spAutoFit/>
          </a:bodyPr>
          <a:lstStyle/>
          <a:p>
            <a:r>
              <a:rPr lang="es-MX" sz="3600" dirty="0" err="1"/>
              <a:t>Nodes</a:t>
            </a:r>
            <a:r>
              <a:rPr lang="es-MX" sz="3600" dirty="0"/>
              <a:t> (</a:t>
            </a:r>
            <a:r>
              <a:rPr lang="es-MX" sz="3600" dirty="0" err="1"/>
              <a:t>vertices</a:t>
            </a:r>
            <a:r>
              <a:rPr lang="es-MX" sz="3600" dirty="0"/>
              <a:t>)</a:t>
            </a:r>
            <a:endParaRPr lang="en-US" sz="3600" dirty="0"/>
          </a:p>
        </p:txBody>
      </p:sp>
      <p:sp>
        <p:nvSpPr>
          <p:cNvPr id="6" name="Oval 5">
            <a:extLst>
              <a:ext uri="{FF2B5EF4-FFF2-40B4-BE49-F238E27FC236}">
                <a16:creationId xmlns:a16="http://schemas.microsoft.com/office/drawing/2014/main" id="{0597E62F-5F48-409A-AFAE-61AACD766F8C}"/>
              </a:ext>
            </a:extLst>
          </p:cNvPr>
          <p:cNvSpPr/>
          <p:nvPr/>
        </p:nvSpPr>
        <p:spPr>
          <a:xfrm>
            <a:off x="4313731" y="33057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a:off x="4454701" y="50673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a:off x="5426251" y="415915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a:off x="3102151" y="32104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a:off x="1761031" y="35158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819533"/>
            <a:ext cx="4465320" cy="1200329"/>
          </a:xfrm>
          <a:prstGeom prst="rect">
            <a:avLst/>
          </a:prstGeom>
          <a:noFill/>
        </p:spPr>
        <p:txBody>
          <a:bodyPr wrap="square" rtlCol="0">
            <a:spAutoFit/>
          </a:bodyPr>
          <a:lstStyle/>
          <a:p>
            <a:r>
              <a:rPr lang="es-MX" sz="2400" dirty="0" err="1"/>
              <a:t>Agents</a:t>
            </a:r>
            <a:r>
              <a:rPr lang="es-MX" sz="2400" dirty="0"/>
              <a:t> </a:t>
            </a:r>
            <a:r>
              <a:rPr lang="es-MX" sz="2400" dirty="0" err="1"/>
              <a:t>or</a:t>
            </a:r>
            <a:r>
              <a:rPr lang="es-MX" sz="2400" dirty="0"/>
              <a:t> </a:t>
            </a:r>
            <a:r>
              <a:rPr lang="es-MX" sz="2400" dirty="0" err="1"/>
              <a:t>individuals</a:t>
            </a:r>
            <a:r>
              <a:rPr lang="es-MX" sz="2400" dirty="0"/>
              <a:t> </a:t>
            </a:r>
            <a:r>
              <a:rPr lang="es-MX" sz="2400" dirty="0" err="1"/>
              <a:t>forming</a:t>
            </a:r>
            <a:r>
              <a:rPr lang="es-MX" sz="2400" dirty="0"/>
              <a:t> a </a:t>
            </a:r>
            <a:r>
              <a:rPr lang="es-MX" sz="2400" dirty="0" err="1"/>
              <a:t>network</a:t>
            </a:r>
            <a:r>
              <a:rPr lang="es-MX" sz="2400" dirty="0"/>
              <a:t>:</a:t>
            </a:r>
          </a:p>
          <a:p>
            <a:r>
              <a:rPr lang="es-MX" sz="2400" b="1" dirty="0" err="1"/>
              <a:t>farms</a:t>
            </a:r>
            <a:r>
              <a:rPr lang="es-MX" sz="2400" b="1" dirty="0"/>
              <a:t>, </a:t>
            </a:r>
            <a:r>
              <a:rPr lang="es-MX" sz="2400" b="1" dirty="0" err="1"/>
              <a:t>animals</a:t>
            </a:r>
            <a:r>
              <a:rPr lang="es-MX" sz="2400" b="1" dirty="0"/>
              <a:t>, </a:t>
            </a:r>
            <a:r>
              <a:rPr lang="es-MX" sz="2400" b="1" dirty="0" err="1"/>
              <a:t>humans</a:t>
            </a:r>
            <a:r>
              <a:rPr lang="es-MX" sz="2400" b="1" dirty="0"/>
              <a:t>, </a:t>
            </a:r>
            <a:r>
              <a:rPr lang="es-MX" sz="2400" b="1" dirty="0" err="1"/>
              <a:t>markets</a:t>
            </a:r>
            <a:endParaRPr lang="en-US" sz="24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7829651" y="4004069"/>
            <a:ext cx="2946640" cy="584775"/>
          </a:xfrm>
          <a:prstGeom prst="rect">
            <a:avLst/>
          </a:prstGeom>
          <a:noFill/>
        </p:spPr>
        <p:txBody>
          <a:bodyPr wrap="none" rtlCol="0">
            <a:spAutoFit/>
          </a:bodyPr>
          <a:lstStyle/>
          <a:p>
            <a:r>
              <a:rPr lang="es-MX" sz="3200" i="1" dirty="0"/>
              <a:t>V = {1, 2, 3, … , i}</a:t>
            </a:r>
            <a:endParaRPr lang="en-US" sz="3200" i="1"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424" t="32852" r="77500" b="16165"/>
          <a:stretch/>
        </p:blipFill>
        <p:spPr>
          <a:xfrm>
            <a:off x="1521877" y="3207471"/>
            <a:ext cx="772265" cy="946945"/>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7226" t="21623" r="58596" b="36194"/>
          <a:stretch/>
        </p:blipFill>
        <p:spPr>
          <a:xfrm>
            <a:off x="2915005" y="3027949"/>
            <a:ext cx="777862" cy="783496"/>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9050" r="34000" b="60788"/>
          <a:stretch/>
        </p:blipFill>
        <p:spPr>
          <a:xfrm>
            <a:off x="3975302" y="3055540"/>
            <a:ext cx="929945" cy="728314"/>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9200" t="17501" r="5500" b="40849"/>
          <a:stretch/>
        </p:blipFill>
        <p:spPr>
          <a:xfrm>
            <a:off x="5153257" y="3909657"/>
            <a:ext cx="839419" cy="773597"/>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1700" t="44972" r="4150" b="2745"/>
          <a:stretch/>
        </p:blipFill>
        <p:spPr>
          <a:xfrm>
            <a:off x="3948428" y="4894174"/>
            <a:ext cx="1324966" cy="971092"/>
          </a:xfrm>
          <a:prstGeom prst="rect">
            <a:avLst/>
          </a:prstGeom>
        </p:spPr>
      </p:pic>
    </p:spTree>
    <p:extLst>
      <p:ext uri="{BB962C8B-B14F-4D97-AF65-F5344CB8AC3E}">
        <p14:creationId xmlns:p14="http://schemas.microsoft.com/office/powerpoint/2010/main" val="476859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17</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226029" cy="646331"/>
          </a:xfrm>
          <a:prstGeom prst="rect">
            <a:avLst/>
          </a:prstGeom>
          <a:noFill/>
        </p:spPr>
        <p:txBody>
          <a:bodyPr wrap="none" rtlCol="0">
            <a:spAutoFit/>
          </a:bodyPr>
          <a:lstStyle/>
          <a:p>
            <a:r>
              <a:rPr lang="es-MX" sz="3600" dirty="0" err="1"/>
              <a:t>Edges</a:t>
            </a:r>
            <a:r>
              <a:rPr lang="es-MX" sz="3600" dirty="0"/>
              <a:t> </a:t>
            </a:r>
            <a:r>
              <a:rPr lang="en-US" sz="2800" dirty="0"/>
              <a:t>(</a:t>
            </a:r>
            <a:r>
              <a:rPr lang="es-MX" sz="3600" dirty="0"/>
              <a:t>links, contacts</a:t>
            </a:r>
            <a:r>
              <a:rPr lang="es-MX" sz="2800" dirty="0"/>
              <a:t>)</a:t>
            </a:r>
            <a:endParaRPr lang="en-US" sz="3600" dirty="0"/>
          </a:p>
        </p:txBody>
      </p:sp>
      <p:sp>
        <p:nvSpPr>
          <p:cNvPr id="4" name="Oval 3">
            <a:extLst>
              <a:ext uri="{FF2B5EF4-FFF2-40B4-BE49-F238E27FC236}">
                <a16:creationId xmlns:a16="http://schemas.microsoft.com/office/drawing/2014/main" id="{02E22320-F05D-407B-86F2-93E566DF20AE}"/>
              </a:ext>
            </a:extLst>
          </p:cNvPr>
          <p:cNvSpPr/>
          <p:nvPr/>
        </p:nvSpPr>
        <p:spPr>
          <a:xfrm>
            <a:off x="1970812" y="432890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rot="18948701">
            <a:off x="2587395" y="486369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rot="19847007">
            <a:off x="3835793" y="469828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rot="20828378">
            <a:off x="4363004" y="3924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rot="2043249">
            <a:off x="2088644" y="345837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rot="21031883">
            <a:off x="778791" y="33420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935001" y="473733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564970"/>
            <a:ext cx="4465320" cy="830997"/>
          </a:xfrm>
          <a:prstGeom prst="rect">
            <a:avLst/>
          </a:prstGeom>
          <a:noFill/>
        </p:spPr>
        <p:txBody>
          <a:bodyPr wrap="square" rtlCol="0">
            <a:spAutoFit/>
          </a:bodyPr>
          <a:lstStyle/>
          <a:p>
            <a:r>
              <a:rPr lang="es-MX" sz="2400" dirty="0" err="1"/>
              <a:t>Connection</a:t>
            </a:r>
            <a:r>
              <a:rPr lang="es-MX" sz="2400" dirty="0"/>
              <a:t> </a:t>
            </a:r>
            <a:r>
              <a:rPr lang="es-MX" sz="2400" dirty="0" err="1"/>
              <a:t>between</a:t>
            </a:r>
            <a:r>
              <a:rPr lang="es-MX" sz="2400" dirty="0"/>
              <a:t> a </a:t>
            </a:r>
            <a:r>
              <a:rPr lang="es-MX" sz="2400" dirty="0" err="1"/>
              <a:t>pair</a:t>
            </a:r>
            <a:r>
              <a:rPr lang="es-MX" sz="2400" dirty="0"/>
              <a:t> of </a:t>
            </a:r>
            <a:r>
              <a:rPr lang="es-MX" sz="2400" dirty="0" err="1"/>
              <a:t>nodes</a:t>
            </a:r>
            <a:r>
              <a:rPr lang="es-MX" sz="2400" dirty="0"/>
              <a:t> (</a:t>
            </a:r>
            <a:r>
              <a:rPr lang="en-US" sz="2400" dirty="0"/>
              <a:t>dyad</a:t>
            </a:r>
            <a:r>
              <a:rPr lang="es-MX" sz="2400" dirty="0"/>
              <a:t>)</a:t>
            </a:r>
          </a:p>
        </p:txBody>
      </p:sp>
      <p:sp>
        <p:nvSpPr>
          <p:cNvPr id="13" name="TextBox 12">
            <a:extLst>
              <a:ext uri="{FF2B5EF4-FFF2-40B4-BE49-F238E27FC236}">
                <a16:creationId xmlns:a16="http://schemas.microsoft.com/office/drawing/2014/main" id="{2CB3FC57-0F49-4BD6-AE04-FF3DFB0E4C24}"/>
              </a:ext>
            </a:extLst>
          </p:cNvPr>
          <p:cNvSpPr txBox="1"/>
          <p:nvPr/>
        </p:nvSpPr>
        <p:spPr>
          <a:xfrm>
            <a:off x="6991708" y="4214233"/>
            <a:ext cx="4362092" cy="584775"/>
          </a:xfrm>
          <a:prstGeom prst="rect">
            <a:avLst/>
          </a:prstGeom>
          <a:noFill/>
        </p:spPr>
        <p:txBody>
          <a:bodyPr wrap="none" rtlCol="0">
            <a:spAutoFit/>
          </a:bodyPr>
          <a:lstStyle/>
          <a:p>
            <a:r>
              <a:rPr lang="es-MX" sz="3200" i="1" dirty="0"/>
              <a:t>E = {(1, 2), (1, 3), … , (i, j)}</a:t>
            </a:r>
            <a:endParaRPr lang="en-US" sz="3200" i="1" dirty="0"/>
          </a:p>
        </p:txBody>
      </p:sp>
      <p:cxnSp>
        <p:nvCxnSpPr>
          <p:cNvPr id="15" name="Straight Arrow Connector 14">
            <a:extLst>
              <a:ext uri="{FF2B5EF4-FFF2-40B4-BE49-F238E27FC236}">
                <a16:creationId xmlns:a16="http://schemas.microsoft.com/office/drawing/2014/main" id="{7766E91D-F956-43A4-BD12-FB29FC078753}"/>
              </a:ext>
            </a:extLst>
          </p:cNvPr>
          <p:cNvCxnSpPr>
            <a:cxnSpLocks/>
            <a:stCxn id="11" idx="6"/>
            <a:endCxn id="10" idx="3"/>
          </p:cNvCxnSpPr>
          <p:nvPr/>
        </p:nvCxnSpPr>
        <p:spPr>
          <a:xfrm>
            <a:off x="1089083" y="3472572"/>
            <a:ext cx="1002403" cy="17167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DE7582-9CF2-4AF5-94E7-F727C8D5BCC3}"/>
              </a:ext>
            </a:extLst>
          </p:cNvPr>
          <p:cNvCxnSpPr>
            <a:cxnSpLocks/>
            <a:stCxn id="11" idx="4"/>
            <a:endCxn id="12" idx="0"/>
          </p:cNvCxnSpPr>
          <p:nvPr/>
        </p:nvCxnSpPr>
        <p:spPr>
          <a:xfrm>
            <a:off x="960699" y="3652352"/>
            <a:ext cx="130512" cy="108498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02F75-2F5E-4355-8586-5A7B970920AB}"/>
              </a:ext>
            </a:extLst>
          </p:cNvPr>
          <p:cNvCxnSpPr>
            <a:cxnSpLocks/>
            <a:stCxn id="10" idx="5"/>
            <a:endCxn id="4" idx="0"/>
          </p:cNvCxnSpPr>
          <p:nvPr/>
        </p:nvCxnSpPr>
        <p:spPr>
          <a:xfrm flipH="1">
            <a:off x="2127022" y="3767951"/>
            <a:ext cx="147493" cy="56095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12A1089-AED7-488A-88C7-2251EF661FEE}"/>
              </a:ext>
            </a:extLst>
          </p:cNvPr>
          <p:cNvSpPr/>
          <p:nvPr/>
        </p:nvSpPr>
        <p:spPr>
          <a:xfrm rot="18848667">
            <a:off x="2774598" y="40386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B451611-8C03-4D70-8119-55DE554485E6}"/>
              </a:ext>
            </a:extLst>
          </p:cNvPr>
          <p:cNvCxnSpPr>
            <a:cxnSpLocks/>
            <a:stCxn id="10" idx="6"/>
            <a:endCxn id="27" idx="0"/>
          </p:cNvCxnSpPr>
          <p:nvPr/>
        </p:nvCxnSpPr>
        <p:spPr>
          <a:xfrm>
            <a:off x="2374275" y="3702057"/>
            <a:ext cx="444439" cy="38399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8EBDB90-B0AD-4C4D-BCA7-8B034EC2414E}"/>
              </a:ext>
            </a:extLst>
          </p:cNvPr>
          <p:cNvSpPr/>
          <p:nvPr/>
        </p:nvSpPr>
        <p:spPr>
          <a:xfrm rot="15721364">
            <a:off x="3254293" y="28214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726B2F4-81DD-4100-8FE0-CB6809B677E9}"/>
              </a:ext>
            </a:extLst>
          </p:cNvPr>
          <p:cNvCxnSpPr>
            <a:cxnSpLocks/>
            <a:stCxn id="10" idx="7"/>
            <a:endCxn id="33" idx="0"/>
          </p:cNvCxnSpPr>
          <p:nvPr/>
        </p:nvCxnSpPr>
        <p:spPr>
          <a:xfrm flipV="1">
            <a:off x="2398222" y="2999355"/>
            <a:ext cx="857583" cy="58556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E398F3-8CDD-4624-916D-65ADF1211882}"/>
              </a:ext>
            </a:extLst>
          </p:cNvPr>
          <p:cNvCxnSpPr>
            <a:cxnSpLocks/>
            <a:stCxn id="4" idx="5"/>
            <a:endCxn id="6" idx="0"/>
          </p:cNvCxnSpPr>
          <p:nvPr/>
        </p:nvCxnSpPr>
        <p:spPr>
          <a:xfrm>
            <a:off x="2237479" y="4595574"/>
            <a:ext cx="397245" cy="31231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939236-7AC0-4D91-B6D6-4AECD89361ED}"/>
              </a:ext>
            </a:extLst>
          </p:cNvPr>
          <p:cNvCxnSpPr>
            <a:cxnSpLocks/>
            <a:stCxn id="33" idx="3"/>
            <a:endCxn id="8" idx="1"/>
          </p:cNvCxnSpPr>
          <p:nvPr/>
        </p:nvCxnSpPr>
        <p:spPr>
          <a:xfrm>
            <a:off x="3535220" y="3071735"/>
            <a:ext cx="851723" cy="9262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B3FA9D1-781F-4184-8197-D41A27F8C080}"/>
              </a:ext>
            </a:extLst>
          </p:cNvPr>
          <p:cNvCxnSpPr>
            <a:cxnSpLocks/>
            <a:stCxn id="7" idx="6"/>
            <a:endCxn id="8" idx="3"/>
          </p:cNvCxnSpPr>
          <p:nvPr/>
        </p:nvCxnSpPr>
        <p:spPr>
          <a:xfrm flipV="1">
            <a:off x="4128340" y="4213384"/>
            <a:ext cx="307773" cy="56485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72B1F7B2-B2E6-420E-A215-7CE8CD919C17}"/>
              </a:ext>
            </a:extLst>
          </p:cNvPr>
          <p:cNvSpPr/>
          <p:nvPr/>
        </p:nvSpPr>
        <p:spPr>
          <a:xfrm rot="281712">
            <a:off x="4401277" y="304646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FDCBED88-34A9-4045-9399-5A976DB40184}"/>
              </a:ext>
            </a:extLst>
          </p:cNvPr>
          <p:cNvCxnSpPr>
            <a:cxnSpLocks/>
            <a:stCxn id="72" idx="4"/>
            <a:endCxn id="8" idx="0"/>
          </p:cNvCxnSpPr>
          <p:nvPr/>
        </p:nvCxnSpPr>
        <p:spPr>
          <a:xfrm flipH="1">
            <a:off x="4484445" y="3358364"/>
            <a:ext cx="60255" cy="57045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7E38217-42F6-47B8-B760-31B9DF9588EE}"/>
              </a:ext>
            </a:extLst>
          </p:cNvPr>
          <p:cNvSpPr/>
          <p:nvPr/>
        </p:nvSpPr>
        <p:spPr>
          <a:xfrm rot="1467388">
            <a:off x="5081713" y="44126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CE8ACA15-E732-4FED-845B-1DBD4B3E7F8A}"/>
              </a:ext>
            </a:extLst>
          </p:cNvPr>
          <p:cNvCxnSpPr>
            <a:cxnSpLocks/>
            <a:stCxn id="8" idx="5"/>
            <a:endCxn id="83" idx="2"/>
          </p:cNvCxnSpPr>
          <p:nvPr/>
        </p:nvCxnSpPr>
        <p:spPr>
          <a:xfrm>
            <a:off x="4651485" y="4164214"/>
            <a:ext cx="444244" cy="33998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76EC0E-7477-43C4-8A6B-0ACDE02B8487}"/>
              </a:ext>
            </a:extLst>
          </p:cNvPr>
          <p:cNvSpPr txBox="1"/>
          <p:nvPr/>
        </p:nvSpPr>
        <p:spPr>
          <a:xfrm>
            <a:off x="6930189" y="4814937"/>
            <a:ext cx="4926532" cy="677108"/>
          </a:xfrm>
          <a:prstGeom prst="rect">
            <a:avLst/>
          </a:prstGeom>
          <a:noFill/>
        </p:spPr>
        <p:txBody>
          <a:bodyPr wrap="square" rtlCol="0">
            <a:spAutoFit/>
          </a:bodyPr>
          <a:lstStyle/>
          <a:p>
            <a:r>
              <a:rPr lang="es-MX" dirty="0"/>
              <a:t>In a </a:t>
            </a:r>
            <a:r>
              <a:rPr lang="es-MX" dirty="0" err="1"/>
              <a:t>network</a:t>
            </a:r>
            <a:r>
              <a:rPr lang="es-MX" dirty="0"/>
              <a:t>, </a:t>
            </a:r>
            <a:r>
              <a:rPr lang="es-MX" dirty="0" err="1"/>
              <a:t>connected</a:t>
            </a:r>
            <a:r>
              <a:rPr lang="es-MX" dirty="0"/>
              <a:t> </a:t>
            </a:r>
            <a:r>
              <a:rPr lang="es-MX" dirty="0" err="1"/>
              <a:t>nodes</a:t>
            </a:r>
            <a:r>
              <a:rPr lang="es-MX" dirty="0"/>
              <a:t> are </a:t>
            </a:r>
            <a:r>
              <a:rPr lang="es-MX" dirty="0" err="1"/>
              <a:t>considered</a:t>
            </a:r>
            <a:r>
              <a:rPr lang="es-MX" dirty="0"/>
              <a:t> as  </a:t>
            </a:r>
            <a:r>
              <a:rPr lang="es-MX" sz="2000" b="1" dirty="0" err="1">
                <a:solidFill>
                  <a:schemeClr val="accent1">
                    <a:lumMod val="50000"/>
                  </a:schemeClr>
                </a:solidFill>
              </a:rPr>
              <a:t>neighbours</a:t>
            </a:r>
            <a:r>
              <a:rPr lang="es-MX" sz="2000" b="1" dirty="0">
                <a:solidFill>
                  <a:schemeClr val="accent1">
                    <a:lumMod val="50000"/>
                  </a:schemeClr>
                </a:solidFill>
              </a:rPr>
              <a:t> </a:t>
            </a:r>
            <a:endParaRPr lang="es-MX" b="1" dirty="0">
              <a:solidFill>
                <a:schemeClr val="accent1">
                  <a:lumMod val="50000"/>
                </a:schemeClr>
              </a:solidFill>
            </a:endParaRPr>
          </a:p>
        </p:txBody>
      </p:sp>
      <p:sp>
        <p:nvSpPr>
          <p:cNvPr id="29" name="TextBox 28">
            <a:extLst>
              <a:ext uri="{FF2B5EF4-FFF2-40B4-BE49-F238E27FC236}">
                <a16:creationId xmlns:a16="http://schemas.microsoft.com/office/drawing/2014/main" id="{D6BEC37A-3649-4F2D-B12C-C01799913958}"/>
              </a:ext>
            </a:extLst>
          </p:cNvPr>
          <p:cNvSpPr txBox="1"/>
          <p:nvPr/>
        </p:nvSpPr>
        <p:spPr>
          <a:xfrm>
            <a:off x="6930189" y="5498912"/>
            <a:ext cx="4926532" cy="677108"/>
          </a:xfrm>
          <a:prstGeom prst="rect">
            <a:avLst/>
          </a:prstGeom>
          <a:noFill/>
        </p:spPr>
        <p:txBody>
          <a:bodyPr wrap="square" rtlCol="0">
            <a:spAutoFit/>
          </a:bodyPr>
          <a:lstStyle/>
          <a:p>
            <a:r>
              <a:rPr lang="es-MX" dirty="0" err="1"/>
              <a:t>Each</a:t>
            </a:r>
            <a:r>
              <a:rPr lang="es-MX" dirty="0"/>
              <a:t> of </a:t>
            </a:r>
            <a:r>
              <a:rPr lang="es-MX" dirty="0" err="1"/>
              <a:t>the</a:t>
            </a:r>
            <a:r>
              <a:rPr lang="es-MX" dirty="0"/>
              <a:t> </a:t>
            </a:r>
            <a:r>
              <a:rPr lang="es-MX" dirty="0" err="1"/>
              <a:t>connected</a:t>
            </a:r>
            <a:r>
              <a:rPr lang="es-MX" dirty="0"/>
              <a:t> </a:t>
            </a:r>
            <a:r>
              <a:rPr lang="es-MX" dirty="0" err="1"/>
              <a:t>nodes</a:t>
            </a:r>
            <a:r>
              <a:rPr lang="es-MX" dirty="0"/>
              <a:t> </a:t>
            </a:r>
            <a:r>
              <a:rPr lang="es-MX" dirty="0" err="1"/>
              <a:t>belongs</a:t>
            </a:r>
            <a:r>
              <a:rPr lang="es-MX" dirty="0"/>
              <a:t> to a </a:t>
            </a:r>
            <a:r>
              <a:rPr lang="es-MX" sz="2000" b="1" dirty="0" err="1">
                <a:solidFill>
                  <a:schemeClr val="accent1">
                    <a:lumMod val="50000"/>
                  </a:schemeClr>
                </a:solidFill>
              </a:rPr>
              <a:t>neighborhood</a:t>
            </a:r>
            <a:r>
              <a:rPr lang="es-MX" sz="2000" b="1" dirty="0">
                <a:solidFill>
                  <a:schemeClr val="accent1">
                    <a:lumMod val="50000"/>
                  </a:schemeClr>
                </a:solidFill>
              </a:rPr>
              <a:t> </a:t>
            </a:r>
            <a:endParaRPr lang="es-MX" b="1" dirty="0">
              <a:solidFill>
                <a:schemeClr val="accent1">
                  <a:lumMod val="50000"/>
                </a:schemeClr>
              </a:solidFill>
            </a:endParaRPr>
          </a:p>
        </p:txBody>
      </p:sp>
    </p:spTree>
    <p:extLst>
      <p:ext uri="{BB962C8B-B14F-4D97-AF65-F5344CB8AC3E}">
        <p14:creationId xmlns:p14="http://schemas.microsoft.com/office/powerpoint/2010/main" val="389104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18</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226029" cy="646331"/>
          </a:xfrm>
          <a:prstGeom prst="rect">
            <a:avLst/>
          </a:prstGeom>
          <a:noFill/>
        </p:spPr>
        <p:txBody>
          <a:bodyPr wrap="none" rtlCol="0">
            <a:spAutoFit/>
          </a:bodyPr>
          <a:lstStyle/>
          <a:p>
            <a:r>
              <a:rPr lang="es-MX" sz="3600" dirty="0" err="1"/>
              <a:t>Edges</a:t>
            </a:r>
            <a:r>
              <a:rPr lang="es-MX" sz="3600" dirty="0"/>
              <a:t> </a:t>
            </a:r>
            <a:r>
              <a:rPr lang="en-US" sz="2800" dirty="0"/>
              <a:t>(</a:t>
            </a:r>
            <a:r>
              <a:rPr lang="es-MX" sz="3600" dirty="0"/>
              <a:t>links, contacts</a:t>
            </a:r>
            <a:r>
              <a:rPr lang="es-MX" sz="2800" dirty="0"/>
              <a:t>)</a:t>
            </a:r>
            <a:endParaRPr lang="en-US" sz="3600" dirty="0"/>
          </a:p>
        </p:txBody>
      </p:sp>
      <p:sp>
        <p:nvSpPr>
          <p:cNvPr id="5" name="TextBox 4">
            <a:extLst>
              <a:ext uri="{FF2B5EF4-FFF2-40B4-BE49-F238E27FC236}">
                <a16:creationId xmlns:a16="http://schemas.microsoft.com/office/drawing/2014/main" id="{4263478C-6072-4872-B3D8-A0AEC081AA43}"/>
              </a:ext>
            </a:extLst>
          </p:cNvPr>
          <p:cNvSpPr txBox="1"/>
          <p:nvPr/>
        </p:nvSpPr>
        <p:spPr>
          <a:xfrm>
            <a:off x="7391401" y="2564970"/>
            <a:ext cx="4465320" cy="1569660"/>
          </a:xfrm>
          <a:prstGeom prst="rect">
            <a:avLst/>
          </a:prstGeom>
          <a:noFill/>
        </p:spPr>
        <p:txBody>
          <a:bodyPr wrap="square" rtlCol="0">
            <a:spAutoFit/>
          </a:bodyPr>
          <a:lstStyle/>
          <a:p>
            <a:r>
              <a:rPr lang="es-MX" sz="2400" dirty="0" err="1"/>
              <a:t>Connection</a:t>
            </a:r>
            <a:r>
              <a:rPr lang="es-MX" sz="2400" dirty="0"/>
              <a:t> </a:t>
            </a:r>
            <a:r>
              <a:rPr lang="es-MX" sz="2400" dirty="0" err="1"/>
              <a:t>between</a:t>
            </a:r>
            <a:r>
              <a:rPr lang="es-MX" sz="2400" dirty="0"/>
              <a:t> a </a:t>
            </a:r>
            <a:r>
              <a:rPr lang="es-MX" sz="2400" dirty="0" err="1"/>
              <a:t>pair</a:t>
            </a:r>
            <a:r>
              <a:rPr lang="es-MX" sz="2400" dirty="0"/>
              <a:t> of </a:t>
            </a:r>
            <a:r>
              <a:rPr lang="es-MX" sz="2400" dirty="0" err="1"/>
              <a:t>nodes</a:t>
            </a:r>
            <a:r>
              <a:rPr lang="es-MX" sz="2400" dirty="0"/>
              <a:t> (</a:t>
            </a:r>
            <a:r>
              <a:rPr lang="en-US" sz="2400" dirty="0"/>
              <a:t>dyad</a:t>
            </a:r>
            <a:r>
              <a:rPr lang="es-MX" sz="2400" dirty="0"/>
              <a:t>):</a:t>
            </a:r>
          </a:p>
          <a:p>
            <a:r>
              <a:rPr lang="es-MX" sz="2400" b="1" dirty="0"/>
              <a:t>Animal </a:t>
            </a:r>
            <a:r>
              <a:rPr lang="es-MX" sz="2400" b="1" dirty="0" err="1"/>
              <a:t>shipments</a:t>
            </a:r>
            <a:r>
              <a:rPr lang="es-MX" sz="2400" b="1" dirty="0"/>
              <a:t>, human </a:t>
            </a:r>
            <a:r>
              <a:rPr lang="es-MX" sz="2400" b="1" dirty="0" err="1"/>
              <a:t>movements</a:t>
            </a:r>
            <a:r>
              <a:rPr lang="es-MX" sz="2400" b="1" dirty="0"/>
              <a:t>, social </a:t>
            </a:r>
            <a:r>
              <a:rPr lang="es-MX" sz="2400" b="1" dirty="0" err="1"/>
              <a:t>contacts</a:t>
            </a:r>
            <a:endParaRPr lang="en-US" sz="2400" b="1"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6991708" y="4214233"/>
            <a:ext cx="4362092" cy="584775"/>
          </a:xfrm>
          <a:prstGeom prst="rect">
            <a:avLst/>
          </a:prstGeom>
          <a:noFill/>
        </p:spPr>
        <p:txBody>
          <a:bodyPr wrap="none" rtlCol="0">
            <a:spAutoFit/>
          </a:bodyPr>
          <a:lstStyle/>
          <a:p>
            <a:r>
              <a:rPr lang="es-MX" sz="3200" i="1" dirty="0"/>
              <a:t>E = {(1, 2), (1, 3), … , (i, j)}</a:t>
            </a:r>
            <a:endParaRPr lang="en-US" sz="3200" i="1" dirty="0"/>
          </a:p>
        </p:txBody>
      </p:sp>
      <p:sp>
        <p:nvSpPr>
          <p:cNvPr id="14" name="TextBox 13">
            <a:extLst>
              <a:ext uri="{FF2B5EF4-FFF2-40B4-BE49-F238E27FC236}">
                <a16:creationId xmlns:a16="http://schemas.microsoft.com/office/drawing/2014/main" id="{9476EC0E-7477-43C4-8A6B-0ACDE02B8487}"/>
              </a:ext>
            </a:extLst>
          </p:cNvPr>
          <p:cNvSpPr txBox="1"/>
          <p:nvPr/>
        </p:nvSpPr>
        <p:spPr>
          <a:xfrm>
            <a:off x="6930189" y="4814937"/>
            <a:ext cx="4926532" cy="677108"/>
          </a:xfrm>
          <a:prstGeom prst="rect">
            <a:avLst/>
          </a:prstGeom>
          <a:noFill/>
        </p:spPr>
        <p:txBody>
          <a:bodyPr wrap="square" rtlCol="0">
            <a:spAutoFit/>
          </a:bodyPr>
          <a:lstStyle/>
          <a:p>
            <a:r>
              <a:rPr lang="es-MX" dirty="0"/>
              <a:t>In a </a:t>
            </a:r>
            <a:r>
              <a:rPr lang="es-MX" dirty="0" err="1"/>
              <a:t>network</a:t>
            </a:r>
            <a:r>
              <a:rPr lang="es-MX" dirty="0"/>
              <a:t>, </a:t>
            </a:r>
            <a:r>
              <a:rPr lang="es-MX" dirty="0" err="1"/>
              <a:t>connected</a:t>
            </a:r>
            <a:r>
              <a:rPr lang="es-MX" dirty="0"/>
              <a:t> </a:t>
            </a:r>
            <a:r>
              <a:rPr lang="es-MX" dirty="0" err="1"/>
              <a:t>nodes</a:t>
            </a:r>
            <a:r>
              <a:rPr lang="es-MX" dirty="0"/>
              <a:t> are </a:t>
            </a:r>
            <a:r>
              <a:rPr lang="es-MX" dirty="0" err="1"/>
              <a:t>considered</a:t>
            </a:r>
            <a:r>
              <a:rPr lang="es-MX" dirty="0"/>
              <a:t> as  </a:t>
            </a:r>
            <a:r>
              <a:rPr lang="es-MX" sz="2000" b="1" dirty="0" err="1">
                <a:solidFill>
                  <a:schemeClr val="accent1">
                    <a:lumMod val="50000"/>
                  </a:schemeClr>
                </a:solidFill>
              </a:rPr>
              <a:t>neighbours</a:t>
            </a:r>
            <a:r>
              <a:rPr lang="es-MX" sz="2000" b="1" dirty="0">
                <a:solidFill>
                  <a:schemeClr val="accent1">
                    <a:lumMod val="50000"/>
                  </a:schemeClr>
                </a:solidFill>
              </a:rPr>
              <a:t> </a:t>
            </a:r>
            <a:endParaRPr lang="es-MX" b="1" dirty="0">
              <a:solidFill>
                <a:schemeClr val="accent1">
                  <a:lumMod val="50000"/>
                </a:schemeClr>
              </a:solidFill>
            </a:endParaRPr>
          </a:p>
        </p:txBody>
      </p:sp>
      <p:sp>
        <p:nvSpPr>
          <p:cNvPr id="29" name="TextBox 28">
            <a:extLst>
              <a:ext uri="{FF2B5EF4-FFF2-40B4-BE49-F238E27FC236}">
                <a16:creationId xmlns:a16="http://schemas.microsoft.com/office/drawing/2014/main" id="{D6BEC37A-3649-4F2D-B12C-C01799913958}"/>
              </a:ext>
            </a:extLst>
          </p:cNvPr>
          <p:cNvSpPr txBox="1"/>
          <p:nvPr/>
        </p:nvSpPr>
        <p:spPr>
          <a:xfrm>
            <a:off x="6930189" y="5498912"/>
            <a:ext cx="4926532" cy="677108"/>
          </a:xfrm>
          <a:prstGeom prst="rect">
            <a:avLst/>
          </a:prstGeom>
          <a:noFill/>
        </p:spPr>
        <p:txBody>
          <a:bodyPr wrap="square" rtlCol="0">
            <a:spAutoFit/>
          </a:bodyPr>
          <a:lstStyle/>
          <a:p>
            <a:r>
              <a:rPr lang="es-MX" dirty="0" err="1"/>
              <a:t>Each</a:t>
            </a:r>
            <a:r>
              <a:rPr lang="es-MX" dirty="0"/>
              <a:t> of </a:t>
            </a:r>
            <a:r>
              <a:rPr lang="es-MX" dirty="0" err="1"/>
              <a:t>the</a:t>
            </a:r>
            <a:r>
              <a:rPr lang="es-MX" dirty="0"/>
              <a:t> </a:t>
            </a:r>
            <a:r>
              <a:rPr lang="es-MX" dirty="0" err="1"/>
              <a:t>connected</a:t>
            </a:r>
            <a:r>
              <a:rPr lang="es-MX" dirty="0"/>
              <a:t> </a:t>
            </a:r>
            <a:r>
              <a:rPr lang="es-MX" dirty="0" err="1"/>
              <a:t>nodes</a:t>
            </a:r>
            <a:r>
              <a:rPr lang="es-MX" dirty="0"/>
              <a:t> </a:t>
            </a:r>
            <a:r>
              <a:rPr lang="es-MX" dirty="0" err="1"/>
              <a:t>belongs</a:t>
            </a:r>
            <a:r>
              <a:rPr lang="es-MX" dirty="0"/>
              <a:t> to a </a:t>
            </a:r>
            <a:r>
              <a:rPr lang="es-MX" sz="2000" b="1" dirty="0" err="1">
                <a:solidFill>
                  <a:schemeClr val="accent1">
                    <a:lumMod val="50000"/>
                  </a:schemeClr>
                </a:solidFill>
              </a:rPr>
              <a:t>neighborhood</a:t>
            </a:r>
            <a:r>
              <a:rPr lang="es-MX" sz="2000" b="1" dirty="0">
                <a:solidFill>
                  <a:schemeClr val="accent1">
                    <a:lumMod val="50000"/>
                  </a:schemeClr>
                </a:solidFill>
              </a:rPr>
              <a:t> </a:t>
            </a:r>
            <a:endParaRPr lang="es-MX" b="1" dirty="0">
              <a:solidFill>
                <a:schemeClr val="accent1">
                  <a:lumMod val="50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8630"/>
          <a:stretch/>
        </p:blipFill>
        <p:spPr>
          <a:xfrm>
            <a:off x="192649" y="2658179"/>
            <a:ext cx="6460765" cy="2393825"/>
          </a:xfrm>
          <a:prstGeom prst="rect">
            <a:avLst/>
          </a:prstGeom>
        </p:spPr>
      </p:pic>
      <p:sp>
        <p:nvSpPr>
          <p:cNvPr id="36" name="Oval 35">
            <a:extLst>
              <a:ext uri="{FF2B5EF4-FFF2-40B4-BE49-F238E27FC236}">
                <a16:creationId xmlns:a16="http://schemas.microsoft.com/office/drawing/2014/main" id="{0597E62F-5F48-409A-AFAE-61AACD766F8C}"/>
              </a:ext>
            </a:extLst>
          </p:cNvPr>
          <p:cNvSpPr/>
          <p:nvPr/>
        </p:nvSpPr>
        <p:spPr>
          <a:xfrm>
            <a:off x="3430993" y="2870428"/>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FBEDAB-BCB2-4384-9ED7-8AF85B9E2805}"/>
              </a:ext>
            </a:extLst>
          </p:cNvPr>
          <p:cNvSpPr/>
          <p:nvPr/>
        </p:nvSpPr>
        <p:spPr>
          <a:xfrm>
            <a:off x="5177794" y="4040251"/>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82975D-F1B2-4647-A8B6-D45201612CB8}"/>
              </a:ext>
            </a:extLst>
          </p:cNvPr>
          <p:cNvSpPr/>
          <p:nvPr/>
        </p:nvSpPr>
        <p:spPr>
          <a:xfrm>
            <a:off x="5488881" y="3271110"/>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4F26DF-14E7-4DD1-B034-1B5926E93493}"/>
              </a:ext>
            </a:extLst>
          </p:cNvPr>
          <p:cNvSpPr/>
          <p:nvPr/>
        </p:nvSpPr>
        <p:spPr>
          <a:xfrm>
            <a:off x="1768523" y="3427320"/>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5BF042-8610-45AA-94DE-88E450D2951F}"/>
              </a:ext>
            </a:extLst>
          </p:cNvPr>
          <p:cNvSpPr/>
          <p:nvPr/>
        </p:nvSpPr>
        <p:spPr>
          <a:xfrm>
            <a:off x="433272" y="3757279"/>
            <a:ext cx="312420" cy="312420"/>
          </a:xfrm>
          <a:prstGeom prst="ellipse">
            <a:avLst/>
          </a:prstGeom>
          <a:solidFill>
            <a:schemeClr val="accent1">
              <a:lumMod val="60000"/>
              <a:lumOff val="4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726B2F4-81DD-4100-8FE0-CB6809B677E9}"/>
              </a:ext>
            </a:extLst>
          </p:cNvPr>
          <p:cNvCxnSpPr>
            <a:cxnSpLocks/>
            <a:stCxn id="41" idx="6"/>
            <a:endCxn id="39" idx="2"/>
          </p:cNvCxnSpPr>
          <p:nvPr/>
        </p:nvCxnSpPr>
        <p:spPr>
          <a:xfrm flipV="1">
            <a:off x="745692" y="3583530"/>
            <a:ext cx="1022831" cy="329959"/>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726B2F4-81DD-4100-8FE0-CB6809B677E9}"/>
              </a:ext>
            </a:extLst>
          </p:cNvPr>
          <p:cNvCxnSpPr>
            <a:cxnSpLocks/>
            <a:stCxn id="39" idx="6"/>
            <a:endCxn id="36" idx="2"/>
          </p:cNvCxnSpPr>
          <p:nvPr/>
        </p:nvCxnSpPr>
        <p:spPr>
          <a:xfrm flipV="1">
            <a:off x="2080943" y="3026638"/>
            <a:ext cx="1350050" cy="556892"/>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726B2F4-81DD-4100-8FE0-CB6809B677E9}"/>
              </a:ext>
            </a:extLst>
          </p:cNvPr>
          <p:cNvCxnSpPr>
            <a:cxnSpLocks/>
            <a:stCxn id="36" idx="6"/>
            <a:endCxn id="38" idx="2"/>
          </p:cNvCxnSpPr>
          <p:nvPr/>
        </p:nvCxnSpPr>
        <p:spPr>
          <a:xfrm>
            <a:off x="3743413" y="3026638"/>
            <a:ext cx="1745468" cy="400682"/>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26B2F4-81DD-4100-8FE0-CB6809B677E9}"/>
              </a:ext>
            </a:extLst>
          </p:cNvPr>
          <p:cNvCxnSpPr>
            <a:cxnSpLocks/>
            <a:stCxn id="36" idx="5"/>
            <a:endCxn id="37" idx="1"/>
          </p:cNvCxnSpPr>
          <p:nvPr/>
        </p:nvCxnSpPr>
        <p:spPr>
          <a:xfrm>
            <a:off x="3697660" y="3137095"/>
            <a:ext cx="1525887" cy="948909"/>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2F4-81DD-4100-8FE0-CB6809B677E9}"/>
              </a:ext>
            </a:extLst>
          </p:cNvPr>
          <p:cNvCxnSpPr>
            <a:cxnSpLocks/>
            <a:stCxn id="37" idx="7"/>
            <a:endCxn id="38" idx="4"/>
          </p:cNvCxnSpPr>
          <p:nvPr/>
        </p:nvCxnSpPr>
        <p:spPr>
          <a:xfrm flipV="1">
            <a:off x="5444461" y="3583530"/>
            <a:ext cx="200630" cy="502474"/>
          </a:xfrm>
          <a:prstGeom prst="straightConnector1">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22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19</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6161367" cy="646331"/>
          </a:xfrm>
          <a:prstGeom prst="rect">
            <a:avLst/>
          </a:prstGeom>
          <a:noFill/>
        </p:spPr>
        <p:txBody>
          <a:bodyPr wrap="none" rtlCol="0">
            <a:spAutoFit/>
          </a:bodyPr>
          <a:lstStyle/>
          <a:p>
            <a:r>
              <a:rPr lang="es-MX" sz="3600" dirty="0"/>
              <a:t>Representation or Directionality</a:t>
            </a:r>
            <a:endParaRPr lang="en-US" sz="3600" dirty="0"/>
          </a:p>
        </p:txBody>
      </p:sp>
      <p:sp>
        <p:nvSpPr>
          <p:cNvPr id="13" name="TextBox 12">
            <a:extLst>
              <a:ext uri="{FF2B5EF4-FFF2-40B4-BE49-F238E27FC236}">
                <a16:creationId xmlns:a16="http://schemas.microsoft.com/office/drawing/2014/main" id="{2CB3FC57-0F49-4BD6-AE04-FF3DFB0E4C24}"/>
              </a:ext>
            </a:extLst>
          </p:cNvPr>
          <p:cNvSpPr txBox="1"/>
          <p:nvPr/>
        </p:nvSpPr>
        <p:spPr>
          <a:xfrm>
            <a:off x="5050170" y="2228069"/>
            <a:ext cx="7120860" cy="584775"/>
          </a:xfrm>
          <a:prstGeom prst="rect">
            <a:avLst/>
          </a:prstGeom>
          <a:noFill/>
        </p:spPr>
        <p:txBody>
          <a:bodyPr wrap="none" rtlCol="0">
            <a:spAutoFit/>
          </a:bodyPr>
          <a:lstStyle/>
          <a:p>
            <a:r>
              <a:rPr lang="es-MX" sz="3200" i="1" dirty="0"/>
              <a:t>E = {(1→2), (3→2), … , (i →j), ..., </a:t>
            </a:r>
            <a:r>
              <a:rPr lang="en-GB" sz="3200" i="1" dirty="0"/>
              <a:t>(11</a:t>
            </a:r>
            <a:r>
              <a:rPr lang="es-MX" sz="3200" i="1" dirty="0"/>
              <a:t> →</a:t>
            </a:r>
            <a:r>
              <a:rPr lang="en-GB" sz="3200" i="1" dirty="0"/>
              <a:t> 8)</a:t>
            </a:r>
            <a:r>
              <a:rPr lang="es-MX" sz="3200" i="1" dirty="0"/>
              <a:t>}</a:t>
            </a:r>
            <a:endParaRPr lang="en-US" sz="3200" i="1" dirty="0"/>
          </a:p>
        </p:txBody>
      </p:sp>
      <p:sp>
        <p:nvSpPr>
          <p:cNvPr id="29" name="Oval 28">
            <a:extLst>
              <a:ext uri="{FF2B5EF4-FFF2-40B4-BE49-F238E27FC236}">
                <a16:creationId xmlns:a16="http://schemas.microsoft.com/office/drawing/2014/main" id="{E948CCE7-FDFA-455D-A215-AC219BD8BFDA}"/>
              </a:ext>
            </a:extLst>
          </p:cNvPr>
          <p:cNvSpPr/>
          <p:nvPr/>
        </p:nvSpPr>
        <p:spPr>
          <a:xfrm>
            <a:off x="1847205" y="442097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4</a:t>
            </a:r>
          </a:p>
        </p:txBody>
      </p:sp>
      <p:sp>
        <p:nvSpPr>
          <p:cNvPr id="30" name="Oval 29">
            <a:extLst>
              <a:ext uri="{FF2B5EF4-FFF2-40B4-BE49-F238E27FC236}">
                <a16:creationId xmlns:a16="http://schemas.microsoft.com/office/drawing/2014/main" id="{8754A574-C0C1-47A9-BA76-82642AFE3CE8}"/>
              </a:ext>
            </a:extLst>
          </p:cNvPr>
          <p:cNvSpPr/>
          <p:nvPr/>
        </p:nvSpPr>
        <p:spPr>
          <a:xfrm rot="18948701">
            <a:off x="2463788" y="495575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5</a:t>
            </a:r>
          </a:p>
        </p:txBody>
      </p:sp>
      <p:sp>
        <p:nvSpPr>
          <p:cNvPr id="31" name="Oval 30">
            <a:extLst>
              <a:ext uri="{FF2B5EF4-FFF2-40B4-BE49-F238E27FC236}">
                <a16:creationId xmlns:a16="http://schemas.microsoft.com/office/drawing/2014/main" id="{D319E24A-193C-4038-91E3-C3610CB2567A}"/>
              </a:ext>
            </a:extLst>
          </p:cNvPr>
          <p:cNvSpPr/>
          <p:nvPr/>
        </p:nvSpPr>
        <p:spPr>
          <a:xfrm rot="18434259">
            <a:off x="3839751" y="474316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11</a:t>
            </a:r>
          </a:p>
        </p:txBody>
      </p:sp>
      <p:sp>
        <p:nvSpPr>
          <p:cNvPr id="32" name="Oval 31">
            <a:extLst>
              <a:ext uri="{FF2B5EF4-FFF2-40B4-BE49-F238E27FC236}">
                <a16:creationId xmlns:a16="http://schemas.microsoft.com/office/drawing/2014/main" id="{6ECD6BE0-BA8A-4225-ACAF-F3F3091639CF}"/>
              </a:ext>
            </a:extLst>
          </p:cNvPr>
          <p:cNvSpPr/>
          <p:nvPr/>
        </p:nvSpPr>
        <p:spPr>
          <a:xfrm rot="20828378">
            <a:off x="4239397" y="4016966"/>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8</a:t>
            </a:r>
          </a:p>
        </p:txBody>
      </p:sp>
      <p:sp>
        <p:nvSpPr>
          <p:cNvPr id="35" name="Oval 34">
            <a:extLst>
              <a:ext uri="{FF2B5EF4-FFF2-40B4-BE49-F238E27FC236}">
                <a16:creationId xmlns:a16="http://schemas.microsoft.com/office/drawing/2014/main" id="{6CE3F298-693A-4FCC-91C6-58A6A84D3CEC}"/>
              </a:ext>
            </a:extLst>
          </p:cNvPr>
          <p:cNvSpPr/>
          <p:nvPr/>
        </p:nvSpPr>
        <p:spPr>
          <a:xfrm rot="3181082">
            <a:off x="2064101" y="3555588"/>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3</a:t>
            </a:r>
          </a:p>
        </p:txBody>
      </p:sp>
      <p:sp>
        <p:nvSpPr>
          <p:cNvPr id="36" name="Oval 35">
            <a:extLst>
              <a:ext uri="{FF2B5EF4-FFF2-40B4-BE49-F238E27FC236}">
                <a16:creationId xmlns:a16="http://schemas.microsoft.com/office/drawing/2014/main" id="{A1D70AA9-9BA5-4C03-A9B9-E5F90F8EA4A5}"/>
              </a:ext>
            </a:extLst>
          </p:cNvPr>
          <p:cNvSpPr/>
          <p:nvPr/>
        </p:nvSpPr>
        <p:spPr>
          <a:xfrm rot="21031883">
            <a:off x="1011452" y="33996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2</a:t>
            </a:r>
          </a:p>
        </p:txBody>
      </p:sp>
      <p:sp>
        <p:nvSpPr>
          <p:cNvPr id="37" name="Oval 36">
            <a:extLst>
              <a:ext uri="{FF2B5EF4-FFF2-40B4-BE49-F238E27FC236}">
                <a16:creationId xmlns:a16="http://schemas.microsoft.com/office/drawing/2014/main" id="{AC79A9ED-1B24-4003-94F5-EDAC7E924E0F}"/>
              </a:ext>
            </a:extLst>
          </p:cNvPr>
          <p:cNvSpPr/>
          <p:nvPr/>
        </p:nvSpPr>
        <p:spPr>
          <a:xfrm>
            <a:off x="1046464" y="417317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a:t>
            </a:r>
          </a:p>
        </p:txBody>
      </p:sp>
      <p:cxnSp>
        <p:nvCxnSpPr>
          <p:cNvPr id="38" name="Straight Arrow Connector 37">
            <a:extLst>
              <a:ext uri="{FF2B5EF4-FFF2-40B4-BE49-F238E27FC236}">
                <a16:creationId xmlns:a16="http://schemas.microsoft.com/office/drawing/2014/main" id="{79AB776D-A686-46D4-96F9-A85706F2C8D5}"/>
              </a:ext>
            </a:extLst>
          </p:cNvPr>
          <p:cNvCxnSpPr>
            <a:cxnSpLocks/>
            <a:stCxn id="36" idx="6"/>
            <a:endCxn id="35" idx="3"/>
          </p:cNvCxnSpPr>
          <p:nvPr/>
        </p:nvCxnSpPr>
        <p:spPr>
          <a:xfrm>
            <a:off x="1321744" y="3530178"/>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432A27-6B93-4B92-9D2A-6BD10F29EC59}"/>
              </a:ext>
            </a:extLst>
          </p:cNvPr>
          <p:cNvCxnSpPr>
            <a:cxnSpLocks/>
            <a:stCxn id="36" idx="4"/>
            <a:endCxn id="37" idx="0"/>
          </p:cNvCxnSpPr>
          <p:nvPr/>
        </p:nvCxnSpPr>
        <p:spPr>
          <a:xfrm>
            <a:off x="1193360" y="3709958"/>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3F2F9-E758-4232-AEE7-3B81B91DFA8A}"/>
              </a:ext>
            </a:extLst>
          </p:cNvPr>
          <p:cNvCxnSpPr>
            <a:cxnSpLocks/>
            <a:stCxn id="35" idx="5"/>
            <a:endCxn id="29" idx="0"/>
          </p:cNvCxnSpPr>
          <p:nvPr/>
        </p:nvCxnSpPr>
        <p:spPr>
          <a:xfrm flipH="1">
            <a:off x="2003415" y="3866481"/>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A1A42FE-FA67-456A-9731-4B08BC45A0B1}"/>
              </a:ext>
            </a:extLst>
          </p:cNvPr>
          <p:cNvSpPr/>
          <p:nvPr/>
        </p:nvSpPr>
        <p:spPr>
          <a:xfrm rot="18848667">
            <a:off x="2650991" y="41306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6</a:t>
            </a:r>
          </a:p>
        </p:txBody>
      </p:sp>
      <p:cxnSp>
        <p:nvCxnSpPr>
          <p:cNvPr id="43" name="Straight Arrow Connector 42">
            <a:extLst>
              <a:ext uri="{FF2B5EF4-FFF2-40B4-BE49-F238E27FC236}">
                <a16:creationId xmlns:a16="http://schemas.microsoft.com/office/drawing/2014/main" id="{1AB66867-8F12-46BD-AD33-25D963EE6930}"/>
              </a:ext>
            </a:extLst>
          </p:cNvPr>
          <p:cNvCxnSpPr>
            <a:cxnSpLocks/>
            <a:stCxn id="35" idx="6"/>
            <a:endCxn id="42" idx="0"/>
          </p:cNvCxnSpPr>
          <p:nvPr/>
        </p:nvCxnSpPr>
        <p:spPr>
          <a:xfrm>
            <a:off x="2314281" y="3836582"/>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955B4E0-9E53-4D7A-BF1D-4206666FBB75}"/>
              </a:ext>
            </a:extLst>
          </p:cNvPr>
          <p:cNvSpPr/>
          <p:nvPr/>
        </p:nvSpPr>
        <p:spPr>
          <a:xfrm rot="15721364">
            <a:off x="3130686" y="291352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7</a:t>
            </a:r>
          </a:p>
        </p:txBody>
      </p:sp>
      <p:cxnSp>
        <p:nvCxnSpPr>
          <p:cNvPr id="46" name="Straight Arrow Connector 45">
            <a:extLst>
              <a:ext uri="{FF2B5EF4-FFF2-40B4-BE49-F238E27FC236}">
                <a16:creationId xmlns:a16="http://schemas.microsoft.com/office/drawing/2014/main" id="{C0FD3E39-89BE-44F3-BD51-106997D298BA}"/>
              </a:ext>
            </a:extLst>
          </p:cNvPr>
          <p:cNvCxnSpPr>
            <a:cxnSpLocks/>
            <a:stCxn id="35" idx="0"/>
            <a:endCxn id="45" idx="0"/>
          </p:cNvCxnSpPr>
          <p:nvPr/>
        </p:nvCxnSpPr>
        <p:spPr>
          <a:xfrm flipV="1">
            <a:off x="2345095" y="3091418"/>
            <a:ext cx="787103" cy="52641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A89DEA-DC7A-4ADC-94BA-632C879FE232}"/>
              </a:ext>
            </a:extLst>
          </p:cNvPr>
          <p:cNvCxnSpPr>
            <a:cxnSpLocks/>
            <a:stCxn id="29" idx="5"/>
            <a:endCxn id="30" idx="0"/>
          </p:cNvCxnSpPr>
          <p:nvPr/>
        </p:nvCxnSpPr>
        <p:spPr>
          <a:xfrm>
            <a:off x="2113872" y="468763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8651C4-9379-4B84-80E9-BB8ED9FBA7FF}"/>
              </a:ext>
            </a:extLst>
          </p:cNvPr>
          <p:cNvCxnSpPr>
            <a:cxnSpLocks/>
            <a:stCxn id="45" idx="3"/>
            <a:endCxn id="32" idx="1"/>
          </p:cNvCxnSpPr>
          <p:nvPr/>
        </p:nvCxnSpPr>
        <p:spPr>
          <a:xfrm>
            <a:off x="3411613" y="3163798"/>
            <a:ext cx="851723"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18F0698-FE8D-46D7-B906-4291FC6D220A}"/>
              </a:ext>
            </a:extLst>
          </p:cNvPr>
          <p:cNvCxnSpPr>
            <a:cxnSpLocks/>
            <a:stCxn id="31" idx="6"/>
            <a:endCxn id="32" idx="3"/>
          </p:cNvCxnSpPr>
          <p:nvPr/>
        </p:nvCxnSpPr>
        <p:spPr>
          <a:xfrm flipV="1">
            <a:off x="4090487" y="4305447"/>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A9B80A7-C15D-47F3-B24B-9359FAB6852E}"/>
              </a:ext>
            </a:extLst>
          </p:cNvPr>
          <p:cNvSpPr/>
          <p:nvPr/>
        </p:nvSpPr>
        <p:spPr>
          <a:xfrm rot="281712">
            <a:off x="4277670" y="31385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9</a:t>
            </a:r>
          </a:p>
        </p:txBody>
      </p:sp>
      <p:cxnSp>
        <p:nvCxnSpPr>
          <p:cNvPr id="52" name="Straight Arrow Connector 51">
            <a:extLst>
              <a:ext uri="{FF2B5EF4-FFF2-40B4-BE49-F238E27FC236}">
                <a16:creationId xmlns:a16="http://schemas.microsoft.com/office/drawing/2014/main" id="{600D0D0C-87DF-4AF6-B333-A0D40DD5761F}"/>
              </a:ext>
            </a:extLst>
          </p:cNvPr>
          <p:cNvCxnSpPr>
            <a:cxnSpLocks/>
            <a:stCxn id="51" idx="4"/>
            <a:endCxn id="32" idx="0"/>
          </p:cNvCxnSpPr>
          <p:nvPr/>
        </p:nvCxnSpPr>
        <p:spPr>
          <a:xfrm flipH="1">
            <a:off x="4360838" y="3450427"/>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57927F-57D5-4501-A9CC-D745F8C60715}"/>
              </a:ext>
            </a:extLst>
          </p:cNvPr>
          <p:cNvSpPr/>
          <p:nvPr/>
        </p:nvSpPr>
        <p:spPr>
          <a:xfrm rot="1467388">
            <a:off x="4907791" y="45033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10</a:t>
            </a:r>
          </a:p>
        </p:txBody>
      </p:sp>
      <p:cxnSp>
        <p:nvCxnSpPr>
          <p:cNvPr id="54" name="Straight Arrow Connector 53">
            <a:extLst>
              <a:ext uri="{FF2B5EF4-FFF2-40B4-BE49-F238E27FC236}">
                <a16:creationId xmlns:a16="http://schemas.microsoft.com/office/drawing/2014/main" id="{195039F4-2439-481D-B232-70CCA3281B28}"/>
              </a:ext>
            </a:extLst>
          </p:cNvPr>
          <p:cNvCxnSpPr>
            <a:cxnSpLocks/>
            <a:stCxn id="32" idx="5"/>
            <a:endCxn id="53" idx="2"/>
          </p:cNvCxnSpPr>
          <p:nvPr/>
        </p:nvCxnSpPr>
        <p:spPr>
          <a:xfrm>
            <a:off x="4527878" y="4256277"/>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 name="Tabell 4">
            <a:extLst>
              <a:ext uri="{FF2B5EF4-FFF2-40B4-BE49-F238E27FC236}">
                <a16:creationId xmlns:a16="http://schemas.microsoft.com/office/drawing/2014/main" id="{C3AF6D22-73B7-48B4-AE73-35CE6BAA30BF}"/>
              </a:ext>
            </a:extLst>
          </p:cNvPr>
          <p:cNvGraphicFramePr>
            <a:graphicFrameLocks noGrp="1"/>
          </p:cNvGraphicFramePr>
          <p:nvPr>
            <p:extLst>
              <p:ext uri="{D42A27DB-BD31-4B8C-83A1-F6EECF244321}">
                <p14:modId xmlns:p14="http://schemas.microsoft.com/office/powerpoint/2010/main" val="574734831"/>
              </p:ext>
            </p:extLst>
          </p:nvPr>
        </p:nvGraphicFramePr>
        <p:xfrm>
          <a:off x="6430401" y="3252259"/>
          <a:ext cx="3447320" cy="2966720"/>
        </p:xfrm>
        <a:graphic>
          <a:graphicData uri="http://schemas.openxmlformats.org/drawingml/2006/table">
            <a:tbl>
              <a:tblPr firstRow="1" bandRow="1">
                <a:tableStyleId>{5C22544A-7EE6-4342-B048-85BDC9FD1C3A}</a:tableStyleId>
              </a:tblPr>
              <a:tblGrid>
                <a:gridCol w="430915">
                  <a:extLst>
                    <a:ext uri="{9D8B030D-6E8A-4147-A177-3AD203B41FA5}">
                      <a16:colId xmlns:a16="http://schemas.microsoft.com/office/drawing/2014/main" val="1872353518"/>
                    </a:ext>
                  </a:extLst>
                </a:gridCol>
                <a:gridCol w="430915">
                  <a:extLst>
                    <a:ext uri="{9D8B030D-6E8A-4147-A177-3AD203B41FA5}">
                      <a16:colId xmlns:a16="http://schemas.microsoft.com/office/drawing/2014/main" val="2676477724"/>
                    </a:ext>
                  </a:extLst>
                </a:gridCol>
                <a:gridCol w="430915">
                  <a:extLst>
                    <a:ext uri="{9D8B030D-6E8A-4147-A177-3AD203B41FA5}">
                      <a16:colId xmlns:a16="http://schemas.microsoft.com/office/drawing/2014/main" val="2104778313"/>
                    </a:ext>
                  </a:extLst>
                </a:gridCol>
                <a:gridCol w="430915">
                  <a:extLst>
                    <a:ext uri="{9D8B030D-6E8A-4147-A177-3AD203B41FA5}">
                      <a16:colId xmlns:a16="http://schemas.microsoft.com/office/drawing/2014/main" val="2536028357"/>
                    </a:ext>
                  </a:extLst>
                </a:gridCol>
                <a:gridCol w="430915">
                  <a:extLst>
                    <a:ext uri="{9D8B030D-6E8A-4147-A177-3AD203B41FA5}">
                      <a16:colId xmlns:a16="http://schemas.microsoft.com/office/drawing/2014/main" val="673655700"/>
                    </a:ext>
                  </a:extLst>
                </a:gridCol>
                <a:gridCol w="430915">
                  <a:extLst>
                    <a:ext uri="{9D8B030D-6E8A-4147-A177-3AD203B41FA5}">
                      <a16:colId xmlns:a16="http://schemas.microsoft.com/office/drawing/2014/main" val="3723198458"/>
                    </a:ext>
                  </a:extLst>
                </a:gridCol>
                <a:gridCol w="430915">
                  <a:extLst>
                    <a:ext uri="{9D8B030D-6E8A-4147-A177-3AD203B41FA5}">
                      <a16:colId xmlns:a16="http://schemas.microsoft.com/office/drawing/2014/main" val="349951150"/>
                    </a:ext>
                  </a:extLst>
                </a:gridCol>
                <a:gridCol w="430915">
                  <a:extLst>
                    <a:ext uri="{9D8B030D-6E8A-4147-A177-3AD203B41FA5}">
                      <a16:colId xmlns:a16="http://schemas.microsoft.com/office/drawing/2014/main" val="1121579388"/>
                    </a:ext>
                  </a:extLst>
                </a:gridCol>
              </a:tblGrid>
              <a:tr h="370840">
                <a:tc>
                  <a:txBody>
                    <a:bodyPr/>
                    <a:lstStyle/>
                    <a:p>
                      <a:pPr algn="ctr"/>
                      <a:endParaRPr lang="sv-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57878205"/>
                  </a:ext>
                </a:extLst>
              </a:tr>
              <a:tr h="370840">
                <a:tc>
                  <a:txBody>
                    <a:bodyPr/>
                    <a:lstStyle/>
                    <a:p>
                      <a:pPr algn="ctr"/>
                      <a:r>
                        <a:rPr lang="sv-SE"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491139"/>
                  </a:ext>
                </a:extLst>
              </a:tr>
              <a:tr h="370840">
                <a:tc>
                  <a:txBody>
                    <a:bodyPr/>
                    <a:lstStyle/>
                    <a:p>
                      <a:pPr algn="ctr"/>
                      <a:r>
                        <a:rPr lang="sv-SE"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379385"/>
                  </a:ext>
                </a:extLst>
              </a:tr>
              <a:tr h="370840">
                <a:tc>
                  <a:txBody>
                    <a:bodyPr/>
                    <a:lstStyle/>
                    <a:p>
                      <a:pPr algn="ctr"/>
                      <a:r>
                        <a:rPr lang="sv-SE"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804262"/>
                  </a:ext>
                </a:extLst>
              </a:tr>
              <a:tr h="370840">
                <a:tc>
                  <a:txBody>
                    <a:bodyPr/>
                    <a:lstStyle/>
                    <a:p>
                      <a:pPr algn="ctr"/>
                      <a:r>
                        <a:rPr lang="sv-SE"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7658593"/>
                  </a:ext>
                </a:extLst>
              </a:tr>
              <a:tr h="370840">
                <a:tc>
                  <a:txBody>
                    <a:bodyPr/>
                    <a:lstStyle/>
                    <a:p>
                      <a:pPr algn="ctr"/>
                      <a:r>
                        <a:rPr lang="sv-SE" b="1"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a:t>
                      </a:r>
                      <a:endParaRPr lang="sv-S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1268774"/>
                  </a:ext>
                </a:extLst>
              </a:tr>
              <a:tr h="370840">
                <a:tc>
                  <a:txBody>
                    <a:bodyPr/>
                    <a:lstStyle/>
                    <a:p>
                      <a:pPr algn="ctr"/>
                      <a:r>
                        <a:rPr lang="sv-SE"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273282"/>
                  </a:ext>
                </a:extLst>
              </a:tr>
              <a:tr h="370840">
                <a:tc>
                  <a:txBody>
                    <a:bodyPr/>
                    <a:lstStyle/>
                    <a:p>
                      <a:pPr algn="ctr"/>
                      <a:r>
                        <a:rPr lang="sv-SE" b="1"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sv-S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sv-SE" dirty="0">
                          <a:solidFill>
                            <a:schemeClr val="tx1"/>
                          </a:solidFill>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6071785"/>
                  </a:ext>
                </a:extLst>
              </a:tr>
            </a:tbl>
          </a:graphicData>
        </a:graphic>
      </p:graphicFrame>
    </p:spTree>
    <p:extLst>
      <p:ext uri="{BB962C8B-B14F-4D97-AF65-F5344CB8AC3E}">
        <p14:creationId xmlns:p14="http://schemas.microsoft.com/office/powerpoint/2010/main" val="252203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Table</a:t>
            </a:r>
            <a:r>
              <a:rPr lang="es-MX" dirty="0"/>
              <a:t> of </a:t>
            </a:r>
            <a:r>
              <a:rPr lang="es-MX" dirty="0" err="1"/>
              <a:t>contents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a:t>
            </a:fld>
            <a:endParaRPr lang="en-US" dirty="0"/>
          </a:p>
        </p:txBody>
      </p:sp>
      <p:sp>
        <p:nvSpPr>
          <p:cNvPr id="4" name="TextBox 3">
            <a:extLst>
              <a:ext uri="{FF2B5EF4-FFF2-40B4-BE49-F238E27FC236}">
                <a16:creationId xmlns:a16="http://schemas.microsoft.com/office/drawing/2014/main" id="{396367A2-5688-4032-AE22-7E61E3437BDF}"/>
              </a:ext>
            </a:extLst>
          </p:cNvPr>
          <p:cNvSpPr txBox="1"/>
          <p:nvPr/>
        </p:nvSpPr>
        <p:spPr>
          <a:xfrm>
            <a:off x="738887" y="944712"/>
            <a:ext cx="10714225" cy="5878532"/>
          </a:xfrm>
          <a:prstGeom prst="rect">
            <a:avLst/>
          </a:prstGeom>
          <a:noFill/>
        </p:spPr>
        <p:txBody>
          <a:bodyPr wrap="square" rtlCol="0">
            <a:spAutoFit/>
          </a:bodyPr>
          <a:lstStyle/>
          <a:p>
            <a:pPr marL="1028700" indent="-1028700">
              <a:buFont typeface="+mj-lt"/>
              <a:buAutoNum type="romanUcPeriod"/>
            </a:pPr>
            <a:r>
              <a:rPr lang="en-US" sz="4400" dirty="0"/>
              <a:t>Introduction to networks</a:t>
            </a:r>
          </a:p>
          <a:p>
            <a:pPr marL="1314450" lvl="1" indent="-857250">
              <a:buFont typeface="+mj-lt"/>
              <a:buAutoNum type="alphaUcPeriod"/>
            </a:pPr>
            <a:r>
              <a:rPr lang="en-US" sz="3600" dirty="0"/>
              <a:t>What is a network?</a:t>
            </a:r>
          </a:p>
          <a:p>
            <a:pPr marL="1314450" lvl="1" indent="-857250">
              <a:buFont typeface="+mj-lt"/>
              <a:buAutoNum type="alphaUcPeriod"/>
            </a:pPr>
            <a:r>
              <a:rPr lang="en-US" sz="3600" dirty="0"/>
              <a:t>Elements of a network</a:t>
            </a:r>
          </a:p>
          <a:p>
            <a:pPr marL="1314450" lvl="1" indent="-857250">
              <a:buFont typeface="+mj-lt"/>
              <a:buAutoNum type="alphaUcPeriod"/>
            </a:pPr>
            <a:r>
              <a:rPr lang="en-US" sz="3600" dirty="0"/>
              <a:t>Data</a:t>
            </a:r>
          </a:p>
          <a:p>
            <a:pPr marL="1771650" lvl="2" indent="-857250">
              <a:buFont typeface="+mj-lt"/>
              <a:buAutoNum type="alphaLcParenR"/>
            </a:pPr>
            <a:r>
              <a:rPr lang="en-US" sz="3200" dirty="0"/>
              <a:t>Sources</a:t>
            </a:r>
          </a:p>
          <a:p>
            <a:pPr marL="1771650" lvl="2" indent="-857250">
              <a:buFont typeface="+mj-lt"/>
              <a:buAutoNum type="alphaLcParenR"/>
            </a:pPr>
            <a:r>
              <a:rPr lang="en-US" sz="3200" dirty="0"/>
              <a:t>Sampling</a:t>
            </a:r>
          </a:p>
          <a:p>
            <a:pPr marL="1028700" indent="-1028700">
              <a:buFont typeface="+mj-lt"/>
              <a:buAutoNum type="romanUcPeriod"/>
            </a:pPr>
            <a:r>
              <a:rPr lang="en-US" sz="4400" dirty="0">
                <a:solidFill>
                  <a:schemeClr val="bg1">
                    <a:lumMod val="75000"/>
                  </a:schemeClr>
                </a:solidFill>
              </a:rPr>
              <a:t>Static network analysis</a:t>
            </a:r>
          </a:p>
          <a:p>
            <a:pPr marL="1314450" lvl="1" indent="-857250">
              <a:buFont typeface="+mj-lt"/>
              <a:buAutoNum type="alphaUcPeriod"/>
            </a:pPr>
            <a:r>
              <a:rPr lang="en-US" sz="3600" dirty="0">
                <a:solidFill>
                  <a:schemeClr val="bg1">
                    <a:lumMod val="75000"/>
                  </a:schemeClr>
                </a:solidFill>
              </a:rPr>
              <a:t>Network simplification</a:t>
            </a:r>
          </a:p>
          <a:p>
            <a:pPr marL="1314450" lvl="1" indent="-857250">
              <a:buFont typeface="+mj-lt"/>
              <a:buAutoNum type="alphaUcPeriod"/>
            </a:pPr>
            <a:r>
              <a:rPr lang="en-US" sz="3600" dirty="0">
                <a:solidFill>
                  <a:schemeClr val="bg1">
                    <a:lumMod val="75000"/>
                  </a:schemeClr>
                </a:solidFill>
              </a:rPr>
              <a:t>Network properties</a:t>
            </a:r>
          </a:p>
          <a:p>
            <a:pPr marL="1314450" lvl="1" indent="-857250">
              <a:buFont typeface="+mj-lt"/>
              <a:buAutoNum type="alphaUcPeriod"/>
            </a:pPr>
            <a:r>
              <a:rPr lang="en-US" sz="3600" dirty="0">
                <a:solidFill>
                  <a:schemeClr val="bg1">
                    <a:lumMod val="75000"/>
                  </a:schemeClr>
                </a:solidFill>
              </a:rPr>
              <a:t>Weak and Strong component</a:t>
            </a:r>
          </a:p>
        </p:txBody>
      </p:sp>
    </p:spTree>
    <p:extLst>
      <p:ext uri="{BB962C8B-B14F-4D97-AF65-F5344CB8AC3E}">
        <p14:creationId xmlns:p14="http://schemas.microsoft.com/office/powerpoint/2010/main" val="112396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I.B - </a:t>
            </a:r>
            <a:r>
              <a:rPr lang="es-MX" dirty="0" err="1"/>
              <a:t>Elements</a:t>
            </a:r>
            <a:r>
              <a:rPr lang="es-MX" dirty="0"/>
              <a:t> of a </a:t>
            </a:r>
            <a:r>
              <a:rPr lang="es-MX" dirty="0" err="1"/>
              <a:t>network</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20</a:t>
            </a:fld>
            <a:endParaRPr lang="en-US" dirty="0"/>
          </a:p>
        </p:txBody>
      </p:sp>
      <p:sp>
        <p:nvSpPr>
          <p:cNvPr id="2" name="TextBox 1">
            <a:extLst>
              <a:ext uri="{FF2B5EF4-FFF2-40B4-BE49-F238E27FC236}">
                <a16:creationId xmlns:a16="http://schemas.microsoft.com/office/drawing/2014/main" id="{8FB07CA5-71D0-42A8-9660-A027588ED00A}"/>
              </a:ext>
            </a:extLst>
          </p:cNvPr>
          <p:cNvSpPr txBox="1"/>
          <p:nvPr/>
        </p:nvSpPr>
        <p:spPr>
          <a:xfrm>
            <a:off x="1219200" y="1478280"/>
            <a:ext cx="4040978" cy="1384995"/>
          </a:xfrm>
          <a:prstGeom prst="rect">
            <a:avLst/>
          </a:prstGeom>
          <a:noFill/>
        </p:spPr>
        <p:txBody>
          <a:bodyPr wrap="none" rtlCol="0">
            <a:spAutoFit/>
          </a:bodyPr>
          <a:lstStyle/>
          <a:p>
            <a:r>
              <a:rPr lang="es-MX" sz="3600" dirty="0"/>
              <a:t>Atributes</a:t>
            </a:r>
          </a:p>
          <a:p>
            <a:r>
              <a:rPr lang="es-MX" sz="2400" b="1" dirty="0" err="1"/>
              <a:t>Nodes</a:t>
            </a:r>
            <a:r>
              <a:rPr lang="es-MX" sz="2400" dirty="0"/>
              <a:t>: </a:t>
            </a:r>
            <a:r>
              <a:rPr lang="es-MX" sz="2400" dirty="0" err="1"/>
              <a:t>farm</a:t>
            </a:r>
            <a:r>
              <a:rPr lang="es-MX" sz="2400" dirty="0"/>
              <a:t> </a:t>
            </a:r>
            <a:r>
              <a:rPr lang="es-MX" sz="2400" dirty="0" err="1"/>
              <a:t>size</a:t>
            </a:r>
            <a:r>
              <a:rPr lang="es-MX" sz="2400" dirty="0"/>
              <a:t>, </a:t>
            </a:r>
            <a:r>
              <a:rPr lang="es-MX" sz="2400" dirty="0" err="1"/>
              <a:t>type</a:t>
            </a:r>
            <a:r>
              <a:rPr lang="es-MX" sz="2400" dirty="0"/>
              <a:t>…</a:t>
            </a:r>
          </a:p>
          <a:p>
            <a:r>
              <a:rPr lang="es-MX" sz="2400" b="1" dirty="0" err="1"/>
              <a:t>Edges</a:t>
            </a:r>
            <a:r>
              <a:rPr lang="es-MX" sz="2400" dirty="0"/>
              <a:t>: </a:t>
            </a:r>
            <a:r>
              <a:rPr lang="es-MX" sz="2400" dirty="0" err="1"/>
              <a:t>movement</a:t>
            </a:r>
            <a:r>
              <a:rPr lang="es-MX" sz="2400" dirty="0"/>
              <a:t> </a:t>
            </a:r>
            <a:r>
              <a:rPr lang="es-MX" sz="2400" dirty="0" err="1"/>
              <a:t>size</a:t>
            </a:r>
            <a:r>
              <a:rPr lang="es-MX" sz="2400" dirty="0"/>
              <a:t>, cause…</a:t>
            </a:r>
            <a:endParaRPr lang="en-US" sz="2000" dirty="0"/>
          </a:p>
        </p:txBody>
      </p:sp>
      <p:sp>
        <p:nvSpPr>
          <p:cNvPr id="4" name="Oval 3">
            <a:extLst>
              <a:ext uri="{FF2B5EF4-FFF2-40B4-BE49-F238E27FC236}">
                <a16:creationId xmlns:a16="http://schemas.microsoft.com/office/drawing/2014/main" id="{02E22320-F05D-407B-86F2-93E566DF20AE}"/>
              </a:ext>
            </a:extLst>
          </p:cNvPr>
          <p:cNvSpPr/>
          <p:nvPr/>
        </p:nvSpPr>
        <p:spPr>
          <a:xfrm>
            <a:off x="1970812" y="432890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597E62F-5F48-409A-AFAE-61AACD766F8C}"/>
              </a:ext>
            </a:extLst>
          </p:cNvPr>
          <p:cNvSpPr/>
          <p:nvPr/>
        </p:nvSpPr>
        <p:spPr>
          <a:xfrm rot="18948701">
            <a:off x="2587395" y="4863691"/>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BEDAB-BCB2-4384-9ED7-8AF85B9E2805}"/>
              </a:ext>
            </a:extLst>
          </p:cNvPr>
          <p:cNvSpPr/>
          <p:nvPr/>
        </p:nvSpPr>
        <p:spPr>
          <a:xfrm rot="19847007">
            <a:off x="3835793" y="4698281"/>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82975D-F1B2-4647-A8B6-D45201612CB8}"/>
              </a:ext>
            </a:extLst>
          </p:cNvPr>
          <p:cNvSpPr/>
          <p:nvPr/>
        </p:nvSpPr>
        <p:spPr>
          <a:xfrm rot="20828378">
            <a:off x="4363004" y="3924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4F26DF-14E7-4DD1-B034-1B5926E93493}"/>
              </a:ext>
            </a:extLst>
          </p:cNvPr>
          <p:cNvSpPr/>
          <p:nvPr/>
        </p:nvSpPr>
        <p:spPr>
          <a:xfrm rot="2043249">
            <a:off x="2088644" y="3458373"/>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5BF042-8610-45AA-94DE-88E450D2951F}"/>
              </a:ext>
            </a:extLst>
          </p:cNvPr>
          <p:cNvSpPr/>
          <p:nvPr/>
        </p:nvSpPr>
        <p:spPr>
          <a:xfrm rot="21031883">
            <a:off x="778791" y="33420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F6215F-D20C-4DC8-A879-9C6290D6A0AD}"/>
              </a:ext>
            </a:extLst>
          </p:cNvPr>
          <p:cNvSpPr/>
          <p:nvPr/>
        </p:nvSpPr>
        <p:spPr>
          <a:xfrm>
            <a:off x="935001" y="4737339"/>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B3FC57-0F49-4BD6-AE04-FF3DFB0E4C24}"/>
              </a:ext>
            </a:extLst>
          </p:cNvPr>
          <p:cNvSpPr txBox="1"/>
          <p:nvPr/>
        </p:nvSpPr>
        <p:spPr>
          <a:xfrm>
            <a:off x="6626216" y="3788725"/>
            <a:ext cx="3438762" cy="584775"/>
          </a:xfrm>
          <a:prstGeom prst="rect">
            <a:avLst/>
          </a:prstGeom>
          <a:noFill/>
        </p:spPr>
        <p:txBody>
          <a:bodyPr wrap="none" rtlCol="0">
            <a:spAutoFit/>
          </a:bodyPr>
          <a:lstStyle/>
          <a:p>
            <a:r>
              <a:rPr lang="es-MX" sz="3200" i="1" dirty="0"/>
              <a:t>E = {(1), (3), … , (x</a:t>
            </a:r>
            <a:r>
              <a:rPr lang="es-MX" sz="3200" i="1" baseline="-25000" dirty="0"/>
              <a:t>i</a:t>
            </a:r>
            <a:r>
              <a:rPr lang="es-MX" sz="3200" i="1" dirty="0"/>
              <a:t>)}</a:t>
            </a:r>
            <a:endParaRPr lang="en-US" sz="3200" i="1" dirty="0"/>
          </a:p>
        </p:txBody>
      </p:sp>
      <p:cxnSp>
        <p:nvCxnSpPr>
          <p:cNvPr id="15" name="Straight Arrow Connector 14">
            <a:extLst>
              <a:ext uri="{FF2B5EF4-FFF2-40B4-BE49-F238E27FC236}">
                <a16:creationId xmlns:a16="http://schemas.microsoft.com/office/drawing/2014/main" id="{7766E91D-F956-43A4-BD12-FB29FC078753}"/>
              </a:ext>
            </a:extLst>
          </p:cNvPr>
          <p:cNvCxnSpPr>
            <a:cxnSpLocks/>
            <a:stCxn id="11" idx="6"/>
            <a:endCxn id="10" idx="3"/>
          </p:cNvCxnSpPr>
          <p:nvPr/>
        </p:nvCxnSpPr>
        <p:spPr>
          <a:xfrm>
            <a:off x="1089083" y="3472572"/>
            <a:ext cx="1002403" cy="17167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DE7582-9CF2-4AF5-94E7-F727C8D5BCC3}"/>
              </a:ext>
            </a:extLst>
          </p:cNvPr>
          <p:cNvCxnSpPr>
            <a:cxnSpLocks/>
            <a:stCxn id="11" idx="4"/>
            <a:endCxn id="12" idx="0"/>
          </p:cNvCxnSpPr>
          <p:nvPr/>
        </p:nvCxnSpPr>
        <p:spPr>
          <a:xfrm>
            <a:off x="960699" y="3652352"/>
            <a:ext cx="130512" cy="10849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02F75-2F5E-4355-8586-5A7B970920AB}"/>
              </a:ext>
            </a:extLst>
          </p:cNvPr>
          <p:cNvCxnSpPr>
            <a:cxnSpLocks/>
            <a:stCxn id="10" idx="5"/>
            <a:endCxn id="4" idx="0"/>
          </p:cNvCxnSpPr>
          <p:nvPr/>
        </p:nvCxnSpPr>
        <p:spPr>
          <a:xfrm flipH="1">
            <a:off x="2127022" y="3767951"/>
            <a:ext cx="147493" cy="56095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12A1089-AED7-488A-88C7-2251EF661FEE}"/>
              </a:ext>
            </a:extLst>
          </p:cNvPr>
          <p:cNvSpPr/>
          <p:nvPr/>
        </p:nvSpPr>
        <p:spPr>
          <a:xfrm rot="18848667">
            <a:off x="2774598" y="40386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B451611-8C03-4D70-8119-55DE554485E6}"/>
              </a:ext>
            </a:extLst>
          </p:cNvPr>
          <p:cNvCxnSpPr>
            <a:cxnSpLocks/>
            <a:stCxn id="10" idx="6"/>
            <a:endCxn id="27" idx="0"/>
          </p:cNvCxnSpPr>
          <p:nvPr/>
        </p:nvCxnSpPr>
        <p:spPr>
          <a:xfrm>
            <a:off x="2374275" y="3702057"/>
            <a:ext cx="444439" cy="3839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8EBDB90-B0AD-4C4D-BCA7-8B034EC2414E}"/>
              </a:ext>
            </a:extLst>
          </p:cNvPr>
          <p:cNvSpPr/>
          <p:nvPr/>
        </p:nvSpPr>
        <p:spPr>
          <a:xfrm rot="15721364">
            <a:off x="3254293" y="28214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726B2F4-81DD-4100-8FE0-CB6809B677E9}"/>
              </a:ext>
            </a:extLst>
          </p:cNvPr>
          <p:cNvCxnSpPr>
            <a:cxnSpLocks/>
            <a:stCxn id="10" idx="7"/>
            <a:endCxn id="33" idx="0"/>
          </p:cNvCxnSpPr>
          <p:nvPr/>
        </p:nvCxnSpPr>
        <p:spPr>
          <a:xfrm flipV="1">
            <a:off x="2398222" y="2999355"/>
            <a:ext cx="857583" cy="5855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E398F3-8CDD-4624-916D-65ADF1211882}"/>
              </a:ext>
            </a:extLst>
          </p:cNvPr>
          <p:cNvCxnSpPr>
            <a:cxnSpLocks/>
            <a:stCxn id="4" idx="5"/>
            <a:endCxn id="6" idx="0"/>
          </p:cNvCxnSpPr>
          <p:nvPr/>
        </p:nvCxnSpPr>
        <p:spPr>
          <a:xfrm>
            <a:off x="2237479" y="4595574"/>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939236-7AC0-4D91-B6D6-4AECD89361ED}"/>
              </a:ext>
            </a:extLst>
          </p:cNvPr>
          <p:cNvCxnSpPr>
            <a:cxnSpLocks/>
            <a:stCxn id="33" idx="3"/>
            <a:endCxn id="8" idx="1"/>
          </p:cNvCxnSpPr>
          <p:nvPr/>
        </p:nvCxnSpPr>
        <p:spPr>
          <a:xfrm>
            <a:off x="3535220" y="3071735"/>
            <a:ext cx="851723"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B3FA9D1-781F-4184-8197-D41A27F8C080}"/>
              </a:ext>
            </a:extLst>
          </p:cNvPr>
          <p:cNvCxnSpPr>
            <a:cxnSpLocks/>
            <a:stCxn id="7" idx="6"/>
            <a:endCxn id="8" idx="3"/>
          </p:cNvCxnSpPr>
          <p:nvPr/>
        </p:nvCxnSpPr>
        <p:spPr>
          <a:xfrm flipV="1">
            <a:off x="4128340" y="4213384"/>
            <a:ext cx="307773" cy="56485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72B1F7B2-B2E6-420E-A215-7CE8CD919C17}"/>
              </a:ext>
            </a:extLst>
          </p:cNvPr>
          <p:cNvSpPr/>
          <p:nvPr/>
        </p:nvSpPr>
        <p:spPr>
          <a:xfrm rot="281712">
            <a:off x="4401277" y="3046468"/>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FDCBED88-34A9-4045-9399-5A976DB40184}"/>
              </a:ext>
            </a:extLst>
          </p:cNvPr>
          <p:cNvCxnSpPr>
            <a:cxnSpLocks/>
            <a:stCxn id="72" idx="4"/>
            <a:endCxn id="8" idx="0"/>
          </p:cNvCxnSpPr>
          <p:nvPr/>
        </p:nvCxnSpPr>
        <p:spPr>
          <a:xfrm flipH="1">
            <a:off x="4484445" y="3358364"/>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7E38217-42F6-47B8-B760-31B9DF9588EE}"/>
              </a:ext>
            </a:extLst>
          </p:cNvPr>
          <p:cNvSpPr/>
          <p:nvPr/>
        </p:nvSpPr>
        <p:spPr>
          <a:xfrm rot="1467388">
            <a:off x="5081713" y="44126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CE8ACA15-E732-4FED-845B-1DBD4B3E7F8A}"/>
              </a:ext>
            </a:extLst>
          </p:cNvPr>
          <p:cNvCxnSpPr>
            <a:cxnSpLocks/>
            <a:stCxn id="8" idx="5"/>
            <a:endCxn id="83" idx="2"/>
          </p:cNvCxnSpPr>
          <p:nvPr/>
        </p:nvCxnSpPr>
        <p:spPr>
          <a:xfrm>
            <a:off x="4651485" y="4164214"/>
            <a:ext cx="444244" cy="3399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EFD711-9023-4D9F-ADC7-771C44A72672}"/>
              </a:ext>
            </a:extLst>
          </p:cNvPr>
          <p:cNvSpPr txBox="1"/>
          <p:nvPr/>
        </p:nvSpPr>
        <p:spPr>
          <a:xfrm>
            <a:off x="6641456" y="3078763"/>
            <a:ext cx="2946640" cy="584775"/>
          </a:xfrm>
          <a:prstGeom prst="rect">
            <a:avLst/>
          </a:prstGeom>
          <a:noFill/>
        </p:spPr>
        <p:txBody>
          <a:bodyPr wrap="none" rtlCol="0">
            <a:spAutoFit/>
          </a:bodyPr>
          <a:lstStyle/>
          <a:p>
            <a:r>
              <a:rPr lang="es-MX" sz="3200" i="1" dirty="0"/>
              <a:t>V = {0, 1, 0, … , i}</a:t>
            </a:r>
            <a:endParaRPr lang="en-US" sz="3200" i="1" dirty="0"/>
          </a:p>
        </p:txBody>
      </p:sp>
      <p:grpSp>
        <p:nvGrpSpPr>
          <p:cNvPr id="26" name="Group 25">
            <a:extLst>
              <a:ext uri="{FF2B5EF4-FFF2-40B4-BE49-F238E27FC236}">
                <a16:creationId xmlns:a16="http://schemas.microsoft.com/office/drawing/2014/main" id="{E86A9D5C-B91A-4755-B664-3C3CC03F8D7A}"/>
              </a:ext>
            </a:extLst>
          </p:cNvPr>
          <p:cNvGrpSpPr/>
          <p:nvPr/>
        </p:nvGrpSpPr>
        <p:grpSpPr>
          <a:xfrm>
            <a:off x="5219570" y="3035774"/>
            <a:ext cx="583560" cy="687576"/>
            <a:chOff x="4659000" y="2200119"/>
            <a:chExt cx="583560" cy="687576"/>
          </a:xfrm>
        </p:grpSpPr>
        <p:sp>
          <p:nvSpPr>
            <p:cNvPr id="24" name="Rectangle 23">
              <a:extLst>
                <a:ext uri="{FF2B5EF4-FFF2-40B4-BE49-F238E27FC236}">
                  <a16:creationId xmlns:a16="http://schemas.microsoft.com/office/drawing/2014/main" id="{FF030BD9-F74C-4286-B67C-86A5709296AA}"/>
                </a:ext>
              </a:extLst>
            </p:cNvPr>
            <p:cNvSpPr/>
            <p:nvPr/>
          </p:nvSpPr>
          <p:spPr>
            <a:xfrm>
              <a:off x="4659000" y="2200119"/>
              <a:ext cx="583560" cy="68757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7C29297-14E9-4DE9-8A7B-3F9C8FFECCB8}"/>
                </a:ext>
              </a:extLst>
            </p:cNvPr>
            <p:cNvGrpSpPr/>
            <p:nvPr/>
          </p:nvGrpSpPr>
          <p:grpSpPr>
            <a:xfrm>
              <a:off x="4701460" y="2200119"/>
              <a:ext cx="473833" cy="687576"/>
              <a:chOff x="4701460" y="2200119"/>
              <a:chExt cx="473833" cy="687576"/>
            </a:xfrm>
          </p:grpSpPr>
          <p:sp>
            <p:nvSpPr>
              <p:cNvPr id="35" name="Oval 34">
                <a:extLst>
                  <a:ext uri="{FF2B5EF4-FFF2-40B4-BE49-F238E27FC236}">
                    <a16:creationId xmlns:a16="http://schemas.microsoft.com/office/drawing/2014/main" id="{AFEB02E9-30D5-4BCF-AEA2-379C9CF7B3DE}"/>
                  </a:ext>
                </a:extLst>
              </p:cNvPr>
              <p:cNvSpPr/>
              <p:nvPr/>
            </p:nvSpPr>
            <p:spPr>
              <a:xfrm>
                <a:off x="4701460" y="2292239"/>
                <a:ext cx="190310" cy="1903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18CB6DE-DB31-46E3-B335-87BEF8D10AAE}"/>
                  </a:ext>
                </a:extLst>
              </p:cNvPr>
              <p:cNvSpPr/>
              <p:nvPr/>
            </p:nvSpPr>
            <p:spPr>
              <a:xfrm>
                <a:off x="4706275" y="2607874"/>
                <a:ext cx="190310" cy="19031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D870E14-E7C8-45CB-B6C2-2F26901093FE}"/>
                  </a:ext>
                </a:extLst>
              </p:cNvPr>
              <p:cNvSpPr txBox="1"/>
              <p:nvPr/>
            </p:nvSpPr>
            <p:spPr>
              <a:xfrm>
                <a:off x="4873607" y="2200119"/>
                <a:ext cx="301686" cy="369332"/>
              </a:xfrm>
              <a:prstGeom prst="rect">
                <a:avLst/>
              </a:prstGeom>
              <a:noFill/>
            </p:spPr>
            <p:txBody>
              <a:bodyPr wrap="none" rtlCol="0">
                <a:spAutoFit/>
              </a:bodyPr>
              <a:lstStyle/>
              <a:p>
                <a:r>
                  <a:rPr lang="es-MX" dirty="0"/>
                  <a:t>1</a:t>
                </a:r>
                <a:endParaRPr lang="en-US" dirty="0"/>
              </a:p>
            </p:txBody>
          </p:sp>
          <p:sp>
            <p:nvSpPr>
              <p:cNvPr id="38" name="TextBox 37">
                <a:extLst>
                  <a:ext uri="{FF2B5EF4-FFF2-40B4-BE49-F238E27FC236}">
                    <a16:creationId xmlns:a16="http://schemas.microsoft.com/office/drawing/2014/main" id="{B56C6013-170C-480D-AEE0-C5EA7D760DB5}"/>
                  </a:ext>
                </a:extLst>
              </p:cNvPr>
              <p:cNvSpPr txBox="1"/>
              <p:nvPr/>
            </p:nvSpPr>
            <p:spPr>
              <a:xfrm>
                <a:off x="4873607" y="2518363"/>
                <a:ext cx="301686" cy="369332"/>
              </a:xfrm>
              <a:prstGeom prst="rect">
                <a:avLst/>
              </a:prstGeom>
              <a:noFill/>
            </p:spPr>
            <p:txBody>
              <a:bodyPr wrap="none" rtlCol="0">
                <a:spAutoFit/>
              </a:bodyPr>
              <a:lstStyle/>
              <a:p>
                <a:r>
                  <a:rPr lang="es-MX" dirty="0"/>
                  <a:t>0</a:t>
                </a:r>
                <a:endParaRPr lang="en-US" dirty="0"/>
              </a:p>
            </p:txBody>
          </p:sp>
        </p:grpSp>
      </p:grpSp>
    </p:spTree>
    <p:extLst>
      <p:ext uri="{BB962C8B-B14F-4D97-AF65-F5344CB8AC3E}">
        <p14:creationId xmlns:p14="http://schemas.microsoft.com/office/powerpoint/2010/main" val="174239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21</a:t>
            </a:fld>
            <a:endParaRPr lang="en-US" dirty="0"/>
          </a:p>
        </p:txBody>
      </p:sp>
      <p:sp>
        <p:nvSpPr>
          <p:cNvPr id="5" name="TextBox 4">
            <a:extLst>
              <a:ext uri="{FF2B5EF4-FFF2-40B4-BE49-F238E27FC236}">
                <a16:creationId xmlns:a16="http://schemas.microsoft.com/office/drawing/2014/main" id="{A6E2CDF0-04AB-4AA2-B50C-77AB18FD7894}"/>
              </a:ext>
            </a:extLst>
          </p:cNvPr>
          <p:cNvSpPr txBox="1"/>
          <p:nvPr/>
        </p:nvSpPr>
        <p:spPr>
          <a:xfrm>
            <a:off x="656492" y="1741235"/>
            <a:ext cx="11535508" cy="1323439"/>
          </a:xfrm>
          <a:prstGeom prst="rect">
            <a:avLst/>
          </a:prstGeom>
          <a:noFill/>
        </p:spPr>
        <p:txBody>
          <a:bodyPr wrap="square" rtlCol="0">
            <a:spAutoFit/>
          </a:bodyPr>
          <a:lstStyle/>
          <a:p>
            <a:r>
              <a:rPr lang="es-MX" sz="4000" dirty="0"/>
              <a:t>Define </a:t>
            </a:r>
            <a:r>
              <a:rPr lang="es-MX" sz="4000" b="1" dirty="0" err="1">
                <a:solidFill>
                  <a:schemeClr val="accent1">
                    <a:lumMod val="50000"/>
                  </a:schemeClr>
                </a:solidFill>
              </a:rPr>
              <a:t>nodes</a:t>
            </a:r>
            <a:r>
              <a:rPr lang="es-MX" sz="4000" dirty="0"/>
              <a:t>:</a:t>
            </a:r>
          </a:p>
          <a:p>
            <a:pPr marL="285750" indent="-285750">
              <a:buFont typeface="Arial" panose="020B0604020202020204" pitchFamily="34" charset="0"/>
              <a:buChar char="•"/>
            </a:pPr>
            <a:r>
              <a:rPr lang="es-MX" sz="4000" dirty="0" err="1"/>
              <a:t>What</a:t>
            </a:r>
            <a:r>
              <a:rPr lang="es-MX" sz="4000" dirty="0"/>
              <a:t> </a:t>
            </a:r>
            <a:r>
              <a:rPr lang="es-MX" sz="4000" dirty="0" err="1"/>
              <a:t>is</a:t>
            </a:r>
            <a:r>
              <a:rPr lang="es-MX" sz="4000" dirty="0"/>
              <a:t> </a:t>
            </a:r>
            <a:r>
              <a:rPr lang="es-MX" sz="4000" dirty="0" err="1"/>
              <a:t>the</a:t>
            </a:r>
            <a:r>
              <a:rPr lang="es-MX" sz="4000" dirty="0"/>
              <a:t> </a:t>
            </a:r>
            <a:r>
              <a:rPr lang="es-MX" sz="4000" dirty="0" err="1"/>
              <a:t>unit</a:t>
            </a:r>
            <a:r>
              <a:rPr lang="es-MX" sz="4000" dirty="0"/>
              <a:t> of </a:t>
            </a:r>
            <a:r>
              <a:rPr lang="es-MX" sz="4000" dirty="0" err="1"/>
              <a:t>analysis</a:t>
            </a:r>
            <a:r>
              <a:rPr lang="es-MX" sz="4000" dirty="0"/>
              <a:t> (</a:t>
            </a:r>
            <a:r>
              <a:rPr lang="es-MX" sz="4000" dirty="0" err="1"/>
              <a:t>e.g</a:t>
            </a:r>
            <a:r>
              <a:rPr lang="es-MX" sz="4000" dirty="0"/>
              <a:t>. </a:t>
            </a:r>
            <a:r>
              <a:rPr lang="es-MX" sz="4000" dirty="0" err="1"/>
              <a:t>farm</a:t>
            </a:r>
            <a:r>
              <a:rPr lang="es-MX" sz="4000" dirty="0"/>
              <a:t>, animal, </a:t>
            </a:r>
            <a:r>
              <a:rPr lang="es-MX" sz="4000" dirty="0" err="1"/>
              <a:t>etc</a:t>
            </a:r>
            <a:r>
              <a:rPr lang="es-MX" sz="4000" dirty="0"/>
              <a:t>)</a:t>
            </a:r>
          </a:p>
        </p:txBody>
      </p:sp>
      <p:sp>
        <p:nvSpPr>
          <p:cNvPr id="51" name="TextBox 50">
            <a:extLst>
              <a:ext uri="{FF2B5EF4-FFF2-40B4-BE49-F238E27FC236}">
                <a16:creationId xmlns:a16="http://schemas.microsoft.com/office/drawing/2014/main" id="{BE1A9B58-B8D2-4568-B8E3-FC6A32FCD308}"/>
              </a:ext>
            </a:extLst>
          </p:cNvPr>
          <p:cNvSpPr txBox="1"/>
          <p:nvPr/>
        </p:nvSpPr>
        <p:spPr>
          <a:xfrm>
            <a:off x="657437" y="3861198"/>
            <a:ext cx="5215146" cy="1938992"/>
          </a:xfrm>
          <a:prstGeom prst="rect">
            <a:avLst/>
          </a:prstGeom>
          <a:noFill/>
        </p:spPr>
        <p:txBody>
          <a:bodyPr wrap="none" rtlCol="0">
            <a:spAutoFit/>
          </a:bodyPr>
          <a:lstStyle/>
          <a:p>
            <a:r>
              <a:rPr lang="es-MX" sz="4000" dirty="0"/>
              <a:t>Define </a:t>
            </a:r>
            <a:r>
              <a:rPr lang="es-MX" sz="4000" b="1" dirty="0" err="1">
                <a:solidFill>
                  <a:schemeClr val="accent1">
                    <a:lumMod val="50000"/>
                  </a:schemeClr>
                </a:solidFill>
              </a:rPr>
              <a:t>edges</a:t>
            </a:r>
            <a:r>
              <a:rPr lang="es-MX" sz="4000" dirty="0"/>
              <a:t>:</a:t>
            </a:r>
          </a:p>
          <a:p>
            <a:pPr marL="285750" indent="-285750">
              <a:buFont typeface="Arial" panose="020B0604020202020204" pitchFamily="34" charset="0"/>
              <a:buChar char="•"/>
            </a:pPr>
            <a:r>
              <a:rPr lang="es-MX" sz="4000" dirty="0" err="1"/>
              <a:t>Frequency</a:t>
            </a:r>
            <a:r>
              <a:rPr lang="es-MX" sz="4000" dirty="0"/>
              <a:t> of </a:t>
            </a:r>
            <a:r>
              <a:rPr lang="es-MX" sz="4000" dirty="0" err="1"/>
              <a:t>contacts</a:t>
            </a:r>
            <a:endParaRPr lang="es-MX" sz="4000" dirty="0"/>
          </a:p>
          <a:p>
            <a:pPr marL="285750" indent="-285750">
              <a:buFont typeface="Arial" panose="020B0604020202020204" pitchFamily="34" charset="0"/>
              <a:buChar char="•"/>
            </a:pPr>
            <a:r>
              <a:rPr lang="es-MX" sz="4000" dirty="0" err="1"/>
              <a:t>Duration</a:t>
            </a:r>
            <a:r>
              <a:rPr lang="es-MX" sz="4000" dirty="0"/>
              <a:t> of </a:t>
            </a:r>
            <a:r>
              <a:rPr lang="es-MX" sz="4000" dirty="0" err="1"/>
              <a:t>contacts</a:t>
            </a:r>
            <a:endParaRPr lang="es-MX" sz="4000" dirty="0"/>
          </a:p>
        </p:txBody>
      </p:sp>
    </p:spTree>
    <p:extLst>
      <p:ext uri="{BB962C8B-B14F-4D97-AF65-F5344CB8AC3E}">
        <p14:creationId xmlns:p14="http://schemas.microsoft.com/office/powerpoint/2010/main" val="82179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structure</a:t>
            </a:r>
            <a:endParaRPr lang="es-MX"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8603101"/>
              </p:ext>
            </p:extLst>
          </p:nvPr>
        </p:nvGraphicFramePr>
        <p:xfrm>
          <a:off x="475471" y="1028807"/>
          <a:ext cx="5034570" cy="2956560"/>
        </p:xfrm>
        <a:graphic>
          <a:graphicData uri="http://schemas.openxmlformats.org/drawingml/2006/table">
            <a:tbl>
              <a:tblPr firstRow="1" bandRow="1">
                <a:tableStyleId>{5C22544A-7EE6-4342-B048-85BDC9FD1C3A}</a:tableStyleId>
              </a:tblPr>
              <a:tblGrid>
                <a:gridCol w="463463">
                  <a:extLst>
                    <a:ext uri="{9D8B030D-6E8A-4147-A177-3AD203B41FA5}">
                      <a16:colId xmlns:a16="http://schemas.microsoft.com/office/drawing/2014/main" val="3384914594"/>
                    </a:ext>
                  </a:extLst>
                </a:gridCol>
                <a:gridCol w="1853852">
                  <a:extLst>
                    <a:ext uri="{9D8B030D-6E8A-4147-A177-3AD203B41FA5}">
                      <a16:colId xmlns:a16="http://schemas.microsoft.com/office/drawing/2014/main" val="454893217"/>
                    </a:ext>
                  </a:extLst>
                </a:gridCol>
                <a:gridCol w="789140">
                  <a:extLst>
                    <a:ext uri="{9D8B030D-6E8A-4147-A177-3AD203B41FA5}">
                      <a16:colId xmlns:a16="http://schemas.microsoft.com/office/drawing/2014/main" val="980959724"/>
                    </a:ext>
                  </a:extLst>
                </a:gridCol>
                <a:gridCol w="1928115">
                  <a:extLst>
                    <a:ext uri="{9D8B030D-6E8A-4147-A177-3AD203B41FA5}">
                      <a16:colId xmlns:a16="http://schemas.microsoft.com/office/drawing/2014/main" val="1088254911"/>
                    </a:ext>
                  </a:extLst>
                </a:gridCol>
              </a:tblGrid>
              <a:tr h="273217">
                <a:tc gridSpan="4">
                  <a:txBody>
                    <a:bodyPr/>
                    <a:lstStyle/>
                    <a:p>
                      <a:r>
                        <a:rPr lang="en-US" dirty="0">
                          <a:solidFill>
                            <a:schemeClr val="tx1"/>
                          </a:solidFill>
                        </a:rPr>
                        <a:t>Nodes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881428"/>
                  </a:ext>
                </a:extLst>
              </a:tr>
              <a:tr h="273217">
                <a:tc>
                  <a:txBody>
                    <a:bodyPr/>
                    <a:lstStyle/>
                    <a:p>
                      <a:r>
                        <a:rPr lang="en-US" sz="1600" b="1" dirty="0">
                          <a:solidFill>
                            <a:schemeClr val="tx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Farm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781638"/>
                  </a:ext>
                </a:extLst>
              </a:tr>
              <a:tr h="303849">
                <a:tc>
                  <a:txBody>
                    <a:bodyPr/>
                    <a:lstStyle/>
                    <a:p>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Swine and company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fattening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672311"/>
                  </a:ext>
                </a:extLst>
              </a:tr>
              <a:tr h="273217">
                <a:tc>
                  <a:txBody>
                    <a:bodyPr/>
                    <a:lstStyle/>
                    <a:p>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Les </a:t>
                      </a:r>
                      <a:r>
                        <a:rPr lang="en-US" sz="1600" dirty="0" err="1">
                          <a:solidFill>
                            <a:schemeClr val="tx1"/>
                          </a:solidFill>
                        </a:rPr>
                        <a:t>Cochonets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sow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8870419"/>
                  </a:ext>
                </a:extLst>
              </a:tr>
              <a:tr h="273217">
                <a:tc>
                  <a:txBody>
                    <a:bodyPr/>
                    <a:lstStyle/>
                    <a:p>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The farmhouse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small-scale farm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012825"/>
                  </a:ext>
                </a:extLst>
              </a:tr>
              <a:tr h="273217">
                <a:tc>
                  <a:txBody>
                    <a:bodyPr/>
                    <a:lstStyle/>
                    <a:p>
                      <a:r>
                        <a:rPr lang="en-US" sz="16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The Boar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reproductive 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2761493"/>
                  </a:ext>
                </a:extLst>
              </a:tr>
              <a:tr h="321266">
                <a:tc>
                  <a:txBody>
                    <a:bodyPr/>
                    <a:lstStyle/>
                    <a:p>
                      <a:r>
                        <a:rPr lang="en-US" sz="16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Ham &amp; sausage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slaughterhouse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18732"/>
                  </a:ext>
                </a:extLst>
              </a:tr>
              <a:tr h="273217">
                <a:tc>
                  <a:txBody>
                    <a:bodyPr/>
                    <a:lstStyle/>
                    <a:p>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The trading 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market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96408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68725536"/>
              </p:ext>
            </p:extLst>
          </p:nvPr>
        </p:nvGraphicFramePr>
        <p:xfrm>
          <a:off x="4914484" y="3764915"/>
          <a:ext cx="6926593" cy="2956560"/>
        </p:xfrm>
        <a:graphic>
          <a:graphicData uri="http://schemas.openxmlformats.org/drawingml/2006/table">
            <a:tbl>
              <a:tblPr firstRow="1" bandRow="1">
                <a:tableStyleId>{5C22544A-7EE6-4342-B048-85BDC9FD1C3A}</a:tableStyleId>
              </a:tblPr>
              <a:tblGrid>
                <a:gridCol w="979995">
                  <a:extLst>
                    <a:ext uri="{9D8B030D-6E8A-4147-A177-3AD203B41FA5}">
                      <a16:colId xmlns:a16="http://schemas.microsoft.com/office/drawing/2014/main" val="3384914594"/>
                    </a:ext>
                  </a:extLst>
                </a:gridCol>
                <a:gridCol w="1556747">
                  <a:extLst>
                    <a:ext uri="{9D8B030D-6E8A-4147-A177-3AD203B41FA5}">
                      <a16:colId xmlns:a16="http://schemas.microsoft.com/office/drawing/2014/main" val="454893217"/>
                    </a:ext>
                  </a:extLst>
                </a:gridCol>
                <a:gridCol w="1065541">
                  <a:extLst>
                    <a:ext uri="{9D8B030D-6E8A-4147-A177-3AD203B41FA5}">
                      <a16:colId xmlns:a16="http://schemas.microsoft.com/office/drawing/2014/main" val="980959724"/>
                    </a:ext>
                  </a:extLst>
                </a:gridCol>
                <a:gridCol w="1144781">
                  <a:extLst>
                    <a:ext uri="{9D8B030D-6E8A-4147-A177-3AD203B41FA5}">
                      <a16:colId xmlns:a16="http://schemas.microsoft.com/office/drawing/2014/main" val="2689951694"/>
                    </a:ext>
                  </a:extLst>
                </a:gridCol>
                <a:gridCol w="2179529">
                  <a:extLst>
                    <a:ext uri="{9D8B030D-6E8A-4147-A177-3AD203B41FA5}">
                      <a16:colId xmlns:a16="http://schemas.microsoft.com/office/drawing/2014/main" val="1088254911"/>
                    </a:ext>
                  </a:extLst>
                </a:gridCol>
              </a:tblGrid>
              <a:tr h="348343">
                <a:tc gridSpan="5">
                  <a:txBody>
                    <a:bodyPr/>
                    <a:lstStyle/>
                    <a:p>
                      <a:r>
                        <a:rPr lang="en-US" dirty="0">
                          <a:solidFill>
                            <a:schemeClr val="tx1"/>
                          </a:solidFill>
                        </a:rPr>
                        <a:t>Edges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881428"/>
                  </a:ext>
                </a:extLst>
              </a:tr>
              <a:tr h="331139">
                <a:tc>
                  <a:txBody>
                    <a:bodyPr/>
                    <a:lstStyle/>
                    <a:p>
                      <a:r>
                        <a:rPr lang="en-US" sz="1600" b="1" dirty="0" err="1">
                          <a:solidFill>
                            <a:schemeClr val="tx1"/>
                          </a:solidFill>
                        </a:rPr>
                        <a:t>ID_origin</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err="1">
                          <a:solidFill>
                            <a:schemeClr val="tx1"/>
                          </a:solidFill>
                        </a:rPr>
                        <a:t>ID_destination</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Shipment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Reason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781638"/>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02-25-2018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Sale of adult sows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672311"/>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03-12-2018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Piglets for fattening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8870419"/>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10-15-2017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Insemination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012825"/>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06-30-2018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Slaughter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2761493"/>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07-10-2018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Sale of adult</a:t>
                      </a:r>
                      <a:r>
                        <a:rPr lang="en-US" sz="1600" baseline="0" dirty="0">
                          <a:solidFill>
                            <a:schemeClr val="tx1"/>
                          </a:solidFill>
                        </a:rPr>
                        <a:t> sows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18732"/>
                  </a:ext>
                </a:extLst>
              </a:tr>
              <a:tr h="331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02-15-2018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Piglets for fattening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964086"/>
                  </a:ext>
                </a:extLst>
              </a:tr>
            </a:tbl>
          </a:graphicData>
        </a:graphic>
      </p:graphicFrame>
    </p:spTree>
    <p:extLst>
      <p:ext uri="{BB962C8B-B14F-4D97-AF65-F5344CB8AC3E}">
        <p14:creationId xmlns:p14="http://schemas.microsoft.com/office/powerpoint/2010/main" val="397353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latin typeface="Arial Nova" panose="020B0504020202020204" pitchFamily="34" charset="0"/>
              </a:rPr>
              <a:t>Measurement</a:t>
            </a:r>
            <a:r>
              <a:rPr lang="es-MX" dirty="0">
                <a:latin typeface="Arial Nova" panose="020B0504020202020204" pitchFamily="34" charset="0"/>
              </a:rPr>
              <a:t> of </a:t>
            </a:r>
            <a:r>
              <a:rPr lang="es-MX" dirty="0" err="1">
                <a:latin typeface="Arial Nova" panose="020B0504020202020204" pitchFamily="34" charset="0"/>
              </a:rPr>
              <a:t>contacts</a:t>
            </a:r>
            <a:endParaRPr lang="en-US" dirty="0">
              <a:latin typeface="Arial Nova" panose="020B0504020202020204" pitchFamily="34" charset="0"/>
            </a:endParaRP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23</a:t>
            </a:fld>
            <a:endParaRPr lang="en-US" dirty="0"/>
          </a:p>
        </p:txBody>
      </p:sp>
      <p:sp>
        <p:nvSpPr>
          <p:cNvPr id="2" name="TextBox 1">
            <a:extLst>
              <a:ext uri="{FF2B5EF4-FFF2-40B4-BE49-F238E27FC236}">
                <a16:creationId xmlns:a16="http://schemas.microsoft.com/office/drawing/2014/main" id="{44B7A899-3199-4C57-BDAB-25A781D9FA2A}"/>
              </a:ext>
            </a:extLst>
          </p:cNvPr>
          <p:cNvSpPr txBox="1"/>
          <p:nvPr/>
        </p:nvSpPr>
        <p:spPr>
          <a:xfrm>
            <a:off x="807720" y="1624875"/>
            <a:ext cx="10744200" cy="2185214"/>
          </a:xfrm>
          <a:prstGeom prst="rect">
            <a:avLst/>
          </a:prstGeom>
          <a:noFill/>
        </p:spPr>
        <p:txBody>
          <a:bodyPr wrap="square" rtlCol="0">
            <a:spAutoFit/>
          </a:bodyPr>
          <a:lstStyle/>
          <a:p>
            <a:pPr marL="285750" indent="-285750">
              <a:buFont typeface="Arial" panose="020B0604020202020204" pitchFamily="34" charset="0"/>
              <a:buChar char="•"/>
            </a:pPr>
            <a:r>
              <a:rPr lang="en-US" sz="4000" b="1" dirty="0">
                <a:solidFill>
                  <a:schemeClr val="accent1">
                    <a:lumMod val="50000"/>
                  </a:schemeClr>
                </a:solidFill>
              </a:rPr>
              <a:t>Retrospective</a:t>
            </a:r>
          </a:p>
          <a:p>
            <a:pPr marL="742950" lvl="1" indent="-285750">
              <a:buFont typeface="Arial" panose="020B0604020202020204" pitchFamily="34" charset="0"/>
              <a:buChar char="•"/>
            </a:pPr>
            <a:r>
              <a:rPr lang="en-US" sz="3200" dirty="0"/>
              <a:t>National movement records</a:t>
            </a:r>
          </a:p>
          <a:p>
            <a:pPr marL="742950" lvl="1" indent="-285750">
              <a:buFont typeface="Arial" panose="020B0604020202020204" pitchFamily="34" charset="0"/>
              <a:buChar char="•"/>
            </a:pPr>
            <a:r>
              <a:rPr lang="en-US" sz="3200" dirty="0"/>
              <a:t>Farm registry and population census</a:t>
            </a:r>
          </a:p>
          <a:p>
            <a:pPr marL="742950" lvl="1" indent="-285750">
              <a:buFont typeface="Arial" panose="020B0604020202020204" pitchFamily="34" charset="0"/>
              <a:buChar char="•"/>
            </a:pPr>
            <a:r>
              <a:rPr lang="en-US" sz="3200" dirty="0"/>
              <a:t>Surveys</a:t>
            </a:r>
          </a:p>
        </p:txBody>
      </p:sp>
      <p:sp>
        <p:nvSpPr>
          <p:cNvPr id="188" name="TextBox 187">
            <a:extLst>
              <a:ext uri="{FF2B5EF4-FFF2-40B4-BE49-F238E27FC236}">
                <a16:creationId xmlns:a16="http://schemas.microsoft.com/office/drawing/2014/main" id="{704A3FE9-9ACC-400B-8BC5-E1B996966D0D}"/>
              </a:ext>
            </a:extLst>
          </p:cNvPr>
          <p:cNvSpPr txBox="1"/>
          <p:nvPr/>
        </p:nvSpPr>
        <p:spPr>
          <a:xfrm>
            <a:off x="807720" y="3985805"/>
            <a:ext cx="10744200" cy="2185214"/>
          </a:xfrm>
          <a:prstGeom prst="rect">
            <a:avLst/>
          </a:prstGeom>
          <a:noFill/>
        </p:spPr>
        <p:txBody>
          <a:bodyPr wrap="square" rtlCol="0">
            <a:spAutoFit/>
          </a:bodyPr>
          <a:lstStyle/>
          <a:p>
            <a:pPr marL="285750" indent="-285750">
              <a:buFont typeface="Arial" panose="020B0604020202020204" pitchFamily="34" charset="0"/>
              <a:buChar char="•"/>
            </a:pPr>
            <a:r>
              <a:rPr lang="en-US" sz="4000" b="1" dirty="0">
                <a:solidFill>
                  <a:schemeClr val="accent1">
                    <a:lumMod val="50000"/>
                  </a:schemeClr>
                </a:solidFill>
              </a:rPr>
              <a:t>Prospective</a:t>
            </a:r>
          </a:p>
          <a:p>
            <a:pPr marL="742950" lvl="1" indent="-285750">
              <a:buFont typeface="Arial" panose="020B0604020202020204" pitchFamily="34" charset="0"/>
              <a:buChar char="•"/>
            </a:pPr>
            <a:r>
              <a:rPr lang="en-US" sz="3200" dirty="0"/>
              <a:t>Visual observation</a:t>
            </a:r>
          </a:p>
          <a:p>
            <a:pPr marL="742950" lvl="1" indent="-285750">
              <a:buFont typeface="Arial" panose="020B0604020202020204" pitchFamily="34" charset="0"/>
              <a:buChar char="•"/>
            </a:pPr>
            <a:r>
              <a:rPr lang="en-US" sz="3200" dirty="0"/>
              <a:t>Tracking with GPS or PIT (Passive Integrated Transporter) systems</a:t>
            </a:r>
          </a:p>
        </p:txBody>
      </p:sp>
    </p:spTree>
    <p:extLst>
      <p:ext uri="{BB962C8B-B14F-4D97-AF65-F5344CB8AC3E}">
        <p14:creationId xmlns:p14="http://schemas.microsoft.com/office/powerpoint/2010/main" val="261800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24</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1219200" y="1158240"/>
            <a:ext cx="3506088" cy="523220"/>
          </a:xfrm>
          <a:prstGeom prst="rect">
            <a:avLst/>
          </a:prstGeom>
          <a:noFill/>
        </p:spPr>
        <p:txBody>
          <a:bodyPr wrap="none" rtlCol="0">
            <a:spAutoFit/>
          </a:bodyPr>
          <a:lstStyle/>
          <a:p>
            <a:r>
              <a:rPr lang="es-MX" sz="2800" dirty="0" err="1">
                <a:latin typeface="Arial Nova" panose="020B0504020202020204" pitchFamily="34" charset="0"/>
              </a:rPr>
              <a:t>Passive</a:t>
            </a:r>
            <a:r>
              <a:rPr lang="es-MX" sz="2800" dirty="0">
                <a:latin typeface="Arial Nova" panose="020B0504020202020204" pitchFamily="34" charset="0"/>
              </a:rPr>
              <a:t>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4" name="TextBox 3">
            <a:extLst>
              <a:ext uri="{FF2B5EF4-FFF2-40B4-BE49-F238E27FC236}">
                <a16:creationId xmlns:a16="http://schemas.microsoft.com/office/drawing/2014/main" id="{862098C1-3D86-42BD-BE56-10B0106DFC09}"/>
              </a:ext>
            </a:extLst>
          </p:cNvPr>
          <p:cNvSpPr txBox="1"/>
          <p:nvPr/>
        </p:nvSpPr>
        <p:spPr>
          <a:xfrm>
            <a:off x="1383979" y="1667274"/>
            <a:ext cx="3496726" cy="1200329"/>
          </a:xfrm>
          <a:prstGeom prst="rect">
            <a:avLst/>
          </a:prstGeom>
          <a:noFill/>
        </p:spPr>
        <p:txBody>
          <a:bodyPr wrap="none" rtlCol="0">
            <a:spAutoFit/>
          </a:bodyPr>
          <a:lstStyle/>
          <a:p>
            <a:pPr marL="285750" indent="-285750">
              <a:buFont typeface="Arial" panose="020B0604020202020204" pitchFamily="34" charset="0"/>
              <a:buChar char="•"/>
            </a:pPr>
            <a:r>
              <a:rPr lang="en-US" dirty="0"/>
              <a:t>Mandatory movement registries</a:t>
            </a:r>
          </a:p>
          <a:p>
            <a:pPr marL="285750" indent="-285750">
              <a:buFont typeface="Arial" panose="020B0604020202020204" pitchFamily="34" charset="0"/>
              <a:buChar char="•"/>
            </a:pPr>
            <a:r>
              <a:rPr lang="en-US" dirty="0"/>
              <a:t>Population census</a:t>
            </a:r>
          </a:p>
          <a:p>
            <a:pPr marL="285750" indent="-285750">
              <a:buFont typeface="Arial" panose="020B0604020202020204" pitchFamily="34" charset="0"/>
              <a:buChar char="•"/>
            </a:pPr>
            <a:r>
              <a:rPr lang="es-MX" dirty="0"/>
              <a:t>GPS data (</a:t>
            </a:r>
            <a:r>
              <a:rPr lang="es-MX" dirty="0" err="1"/>
              <a:t>entire</a:t>
            </a:r>
            <a:r>
              <a:rPr lang="es-MX" dirty="0"/>
              <a:t> </a:t>
            </a:r>
            <a:r>
              <a:rPr lang="es-MX" dirty="0" err="1"/>
              <a:t>population</a:t>
            </a:r>
            <a:r>
              <a:rPr lang="es-MX" dirty="0"/>
              <a:t>)</a:t>
            </a:r>
          </a:p>
          <a:p>
            <a:pPr marL="742950" lvl="1" indent="-285750">
              <a:buFont typeface="Wingdings" panose="05000000000000000000" pitchFamily="2" charset="2"/>
              <a:buChar char="Ø"/>
            </a:pPr>
            <a:r>
              <a:rPr lang="es-MX" dirty="0"/>
              <a:t>Complete </a:t>
            </a:r>
            <a:r>
              <a:rPr lang="es-MX" dirty="0" err="1"/>
              <a:t>network</a:t>
            </a:r>
            <a:endParaRPr lang="es-MX" dirty="0"/>
          </a:p>
        </p:txBody>
      </p:sp>
      <p:grpSp>
        <p:nvGrpSpPr>
          <p:cNvPr id="6" name="Group 5">
            <a:extLst>
              <a:ext uri="{FF2B5EF4-FFF2-40B4-BE49-F238E27FC236}">
                <a16:creationId xmlns:a16="http://schemas.microsoft.com/office/drawing/2014/main" id="{6EFA8AB3-373C-4C4D-9301-90777E9C80B7}"/>
              </a:ext>
            </a:extLst>
          </p:cNvPr>
          <p:cNvGrpSpPr/>
          <p:nvPr/>
        </p:nvGrpSpPr>
        <p:grpSpPr>
          <a:xfrm>
            <a:off x="3996086" y="2676749"/>
            <a:ext cx="3799924" cy="3313841"/>
            <a:chOff x="804386" y="2722575"/>
            <a:chExt cx="3799924" cy="3313841"/>
          </a:xfrm>
        </p:grpSpPr>
        <p:grpSp>
          <p:nvGrpSpPr>
            <p:cNvPr id="7" name="Group 6">
              <a:extLst>
                <a:ext uri="{FF2B5EF4-FFF2-40B4-BE49-F238E27FC236}">
                  <a16:creationId xmlns:a16="http://schemas.microsoft.com/office/drawing/2014/main" id="{B789E16B-E44C-42EE-B9B8-338720FBD6ED}"/>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A0DF6E9A-B653-483C-90A6-0C87145791B8}"/>
                  </a:ext>
                </a:extLst>
              </p:cNvPr>
              <p:cNvSpPr/>
              <p:nvPr/>
            </p:nvSpPr>
            <p:spPr>
              <a:xfrm>
                <a:off x="2145058" y="245272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10A43-6EED-4E0D-A660-32850FCAC5A9}"/>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8C02830-8AE1-40FB-8642-8D16E05B7962}"/>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3DAFE2-2CDA-4B76-883F-F4C6DE721678}"/>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78308A1-1FC9-4E51-A8C8-A10A466C45C2}"/>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54961F8-EB4B-48FA-9331-D4554E6D20A5}"/>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67087E-9ACE-40B6-BE90-54887C815255}"/>
                  </a:ext>
                </a:extLst>
              </p:cNvPr>
              <p:cNvSpPr/>
              <p:nvPr/>
            </p:nvSpPr>
            <p:spPr>
              <a:xfrm>
                <a:off x="1815049" y="44780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B0350E-93AA-4C33-8D51-6CE6DD58EE37}"/>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0E771-17F3-4106-AED4-27ADA157129E}"/>
                  </a:ext>
                </a:extLst>
              </p:cNvPr>
              <p:cNvSpPr/>
              <p:nvPr/>
            </p:nvSpPr>
            <p:spPr>
              <a:xfrm>
                <a:off x="2951747" y="446680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BA2D05-5BAB-4960-A866-9221F2475135}"/>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AF24FD-FD7B-409F-893A-A139747D59BD}"/>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87C3D27-0040-4A2F-B323-C63F32789F21}"/>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452C28-4050-4371-A6B7-BF34034BF6EA}"/>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617EEEB-61CF-4E5C-A964-CC23A9953E73}"/>
                  </a:ext>
                </a:extLst>
              </p:cNvPr>
              <p:cNvCxnSpPr>
                <a:stCxn id="28" idx="0"/>
                <a:endCxn id="24" idx="2"/>
              </p:cNvCxnSpPr>
              <p:nvPr/>
            </p:nvCxnSpPr>
            <p:spPr>
              <a:xfrm flipV="1">
                <a:off x="1748589" y="2514597"/>
                <a:ext cx="396469" cy="4553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A0677F-A2B8-4CD2-A98B-51B92B76EFB8}"/>
                  </a:ext>
                </a:extLst>
              </p:cNvPr>
              <p:cNvCxnSpPr>
                <a:stCxn id="26" idx="2"/>
                <a:endCxn id="25" idx="5"/>
              </p:cNvCxnSpPr>
              <p:nvPr/>
            </p:nvCxnSpPr>
            <p:spPr>
              <a:xfrm flipH="1" flipV="1">
                <a:off x="1309934" y="3333705"/>
                <a:ext cx="500531" cy="36950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326FDF-3DF3-4FCF-A722-5742CD39115E}"/>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DB7914-5A5D-42A3-B857-D666CBC94DDF}"/>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9D01EA-D6B6-4B99-A706-556EAD05B8B9}"/>
                  </a:ext>
                </a:extLst>
              </p:cNvPr>
              <p:cNvCxnSpPr>
                <a:stCxn id="34" idx="0"/>
                <a:endCxn id="26" idx="3"/>
              </p:cNvCxnSpPr>
              <p:nvPr/>
            </p:nvCxnSpPr>
            <p:spPr>
              <a:xfrm flipV="1">
                <a:off x="1077113" y="3746960"/>
                <a:ext cx="751475" cy="80647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39019-08F4-4A36-8E19-2F4F409DAF25}"/>
                  </a:ext>
                </a:extLst>
              </p:cNvPr>
              <p:cNvCxnSpPr>
                <a:stCxn id="34" idx="0"/>
                <a:endCxn id="27" idx="4"/>
              </p:cNvCxnSpPr>
              <p:nvPr/>
            </p:nvCxnSpPr>
            <p:spPr>
              <a:xfrm flipV="1">
                <a:off x="1077113" y="4103341"/>
                <a:ext cx="189067" cy="45009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70A84F-58DD-4B13-B794-8E3FDD15A05F}"/>
                  </a:ext>
                </a:extLst>
              </p:cNvPr>
              <p:cNvCxnSpPr>
                <a:stCxn id="29" idx="0"/>
                <a:endCxn id="33" idx="3"/>
              </p:cNvCxnSpPr>
              <p:nvPr/>
            </p:nvCxnSpPr>
            <p:spPr>
              <a:xfrm flipV="1">
                <a:off x="2680177" y="3585971"/>
                <a:ext cx="272505" cy="3658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EF5E0-2C22-487B-AAFF-7FCB53A83B61}"/>
                  </a:ext>
                </a:extLst>
              </p:cNvPr>
              <p:cNvCxnSpPr>
                <a:stCxn id="30" idx="7"/>
                <a:endCxn id="29" idx="3"/>
              </p:cNvCxnSpPr>
              <p:nvPr/>
            </p:nvCxnSpPr>
            <p:spPr>
              <a:xfrm flipV="1">
                <a:off x="1920679" y="4057489"/>
                <a:ext cx="715744" cy="4386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F08389-6114-4A08-82C4-0901152B0B25}"/>
                  </a:ext>
                </a:extLst>
              </p:cNvPr>
              <p:cNvCxnSpPr>
                <a:stCxn id="34" idx="6"/>
                <a:endCxn id="29" idx="2"/>
              </p:cNvCxnSpPr>
              <p:nvPr/>
            </p:nvCxnSpPr>
            <p:spPr>
              <a:xfrm flipV="1">
                <a:off x="1138989" y="4013735"/>
                <a:ext cx="1479311" cy="60157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85A92F-56E9-409A-8BD4-9AF2AB87581B}"/>
                  </a:ext>
                </a:extLst>
              </p:cNvPr>
              <p:cNvCxnSpPr>
                <a:stCxn id="30" idx="5"/>
                <a:endCxn id="32" idx="2"/>
              </p:cNvCxnSpPr>
              <p:nvPr/>
            </p:nvCxnSpPr>
            <p:spPr>
              <a:xfrm flipV="1">
                <a:off x="1920679" y="4528686"/>
                <a:ext cx="1031068" cy="549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5F1CAE-6A8C-4C35-9C51-AE939049D879}"/>
                  </a:ext>
                </a:extLst>
              </p:cNvPr>
              <p:cNvCxnSpPr>
                <a:stCxn id="32" idx="7"/>
                <a:endCxn id="35" idx="2"/>
              </p:cNvCxnSpPr>
              <p:nvPr/>
            </p:nvCxnSpPr>
            <p:spPr>
              <a:xfrm flipV="1">
                <a:off x="3057377" y="3155483"/>
                <a:ext cx="420322" cy="132944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A46B52-554A-4C29-AA01-9A548765DF90}"/>
                  </a:ext>
                </a:extLst>
              </p:cNvPr>
              <p:cNvCxnSpPr>
                <a:stCxn id="25" idx="6"/>
                <a:endCxn id="28" idx="3"/>
              </p:cNvCxnSpPr>
              <p:nvPr/>
            </p:nvCxnSpPr>
            <p:spPr>
              <a:xfrm flipV="1">
                <a:off x="1328057" y="3075534"/>
                <a:ext cx="376778" cy="21441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8D5956-BFFD-4A79-A492-B62BA3391CAD}"/>
                  </a:ext>
                </a:extLst>
              </p:cNvPr>
              <p:cNvCxnSpPr>
                <a:stCxn id="31" idx="1"/>
                <a:endCxn id="28" idx="5"/>
              </p:cNvCxnSpPr>
              <p:nvPr/>
            </p:nvCxnSpPr>
            <p:spPr>
              <a:xfrm flipH="1" flipV="1">
                <a:off x="1792342" y="3075534"/>
                <a:ext cx="585116" cy="1885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3A99E0-A4C5-415E-A6C6-05DAF22F22AF}"/>
                  </a:ext>
                </a:extLst>
              </p:cNvPr>
              <p:cNvCxnSpPr>
                <a:stCxn id="33" idx="7"/>
                <a:endCxn id="35" idx="2"/>
              </p:cNvCxnSpPr>
              <p:nvPr/>
            </p:nvCxnSpPr>
            <p:spPr>
              <a:xfrm flipV="1">
                <a:off x="3040189" y="3155483"/>
                <a:ext cx="437510" cy="34298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FD346B4D-C484-45B5-99E8-E53A201B877C}"/>
                </a:ext>
              </a:extLst>
            </p:cNvPr>
            <p:cNvSpPr/>
            <p:nvPr/>
          </p:nvSpPr>
          <p:spPr>
            <a:xfrm>
              <a:off x="1438069" y="3032453"/>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CC81A41-7AF0-478F-9CF3-23C5AD9A75D9}"/>
                </a:ext>
              </a:extLst>
            </p:cNvPr>
            <p:cNvSpPr/>
            <p:nvPr/>
          </p:nvSpPr>
          <p:spPr>
            <a:xfrm>
              <a:off x="804386" y="4342047"/>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08B6D-1D24-49BD-AE6E-3D695AE0FA6E}"/>
                </a:ext>
              </a:extLst>
            </p:cNvPr>
            <p:cNvSpPr/>
            <p:nvPr/>
          </p:nvSpPr>
          <p:spPr>
            <a:xfrm>
              <a:off x="2887913" y="4493271"/>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BCC87E-AE91-4EDE-B80A-10AAA29E5B9A}"/>
                </a:ext>
              </a:extLst>
            </p:cNvPr>
            <p:cNvSpPr/>
            <p:nvPr/>
          </p:nvSpPr>
          <p:spPr>
            <a:xfrm>
              <a:off x="2955980" y="3242355"/>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521DA8-EE67-4FCA-A9CB-A2DE056946EE}"/>
                </a:ext>
              </a:extLst>
            </p:cNvPr>
            <p:cNvSpPr/>
            <p:nvPr/>
          </p:nvSpPr>
          <p:spPr>
            <a:xfrm>
              <a:off x="4430935" y="4914923"/>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2425432-473A-4A65-817A-2B614EE233EB}"/>
                </a:ext>
              </a:extLst>
            </p:cNvPr>
            <p:cNvCxnSpPr>
              <a:stCxn id="8" idx="6"/>
              <a:endCxn id="24" idx="2"/>
            </p:cNvCxnSpPr>
            <p:nvPr/>
          </p:nvCxnSpPr>
          <p:spPr>
            <a:xfrm flipV="1">
              <a:off x="1611444" y="2814755"/>
              <a:ext cx="942328" cy="3098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AB93C7-3647-42FF-8E11-AE1A7584DC5F}"/>
                </a:ext>
              </a:extLst>
            </p:cNvPr>
            <p:cNvCxnSpPr>
              <a:stCxn id="10" idx="7"/>
              <a:endCxn id="26" idx="2"/>
            </p:cNvCxnSpPr>
            <p:nvPr/>
          </p:nvCxnSpPr>
          <p:spPr>
            <a:xfrm>
              <a:off x="952371" y="4369046"/>
              <a:ext cx="1132645" cy="2164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5A61C6-E303-4461-91DA-51D86B6FCBFD}"/>
                </a:ext>
              </a:extLst>
            </p:cNvPr>
            <p:cNvCxnSpPr>
              <a:stCxn id="10" idx="4"/>
              <a:endCxn id="27" idx="1"/>
            </p:cNvCxnSpPr>
            <p:nvPr/>
          </p:nvCxnSpPr>
          <p:spPr>
            <a:xfrm>
              <a:off x="891074" y="4526406"/>
              <a:ext cx="370114" cy="4977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F33F2-024B-45DA-860E-A05905B252E3}"/>
                </a:ext>
              </a:extLst>
            </p:cNvPr>
            <p:cNvCxnSpPr>
              <a:stCxn id="13" idx="0"/>
              <a:endCxn id="35" idx="4"/>
            </p:cNvCxnSpPr>
            <p:nvPr/>
          </p:nvCxnSpPr>
          <p:spPr>
            <a:xfrm flipH="1" flipV="1">
              <a:off x="4507457" y="3861675"/>
              <a:ext cx="10166" cy="105324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A2965E-34FC-4492-8DF2-D3E9144B988B}"/>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58165C-2381-43E1-89E1-B9323CB0844F}"/>
                </a:ext>
              </a:extLst>
            </p:cNvPr>
            <p:cNvCxnSpPr>
              <a:stCxn id="12" idx="6"/>
              <a:endCxn id="36" idx="2"/>
            </p:cNvCxnSpPr>
            <p:nvPr/>
          </p:nvCxnSpPr>
          <p:spPr>
            <a:xfrm>
              <a:off x="3129355" y="3334535"/>
              <a:ext cx="554569" cy="958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46786D-212C-47FB-B66B-E7A03B820CC5}"/>
                </a:ext>
              </a:extLst>
            </p:cNvPr>
            <p:cNvCxnSpPr>
              <a:stCxn id="28" idx="6"/>
              <a:endCxn id="12" idx="2"/>
            </p:cNvCxnSpPr>
            <p:nvPr/>
          </p:nvCxnSpPr>
          <p:spPr>
            <a:xfrm flipV="1">
              <a:off x="2085016" y="3334535"/>
              <a:ext cx="870964" cy="2506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C6FABF-B6AB-4AC5-A57D-D6151A61D0F2}"/>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2D8124-45AD-4B4E-B1E4-29DB99E05510}"/>
                </a:ext>
              </a:extLst>
            </p:cNvPr>
            <p:cNvCxnSpPr>
              <a:stCxn id="36" idx="6"/>
              <a:endCxn id="35" idx="1"/>
            </p:cNvCxnSpPr>
            <p:nvPr/>
          </p:nvCxnSpPr>
          <p:spPr>
            <a:xfrm>
              <a:off x="3857299" y="3430400"/>
              <a:ext cx="588860" cy="27391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FE6B70-97BE-4BD1-9D9E-DDF58FBF5855}"/>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619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25</a:t>
            </a:fld>
            <a:endParaRPr lang="en-US" dirty="0"/>
          </a:p>
        </p:txBody>
      </p:sp>
      <p:grpSp>
        <p:nvGrpSpPr>
          <p:cNvPr id="6" name="Group 5">
            <a:extLst>
              <a:ext uri="{FF2B5EF4-FFF2-40B4-BE49-F238E27FC236}">
                <a16:creationId xmlns:a16="http://schemas.microsoft.com/office/drawing/2014/main" id="{6EFA8AB3-373C-4C4D-9301-90777E9C80B7}"/>
              </a:ext>
            </a:extLst>
          </p:cNvPr>
          <p:cNvGrpSpPr/>
          <p:nvPr/>
        </p:nvGrpSpPr>
        <p:grpSpPr>
          <a:xfrm>
            <a:off x="3996086" y="2676749"/>
            <a:ext cx="3799924" cy="3313841"/>
            <a:chOff x="804386" y="2722575"/>
            <a:chExt cx="3799924" cy="3313841"/>
          </a:xfrm>
        </p:grpSpPr>
        <p:grpSp>
          <p:nvGrpSpPr>
            <p:cNvPr id="7" name="Group 6">
              <a:extLst>
                <a:ext uri="{FF2B5EF4-FFF2-40B4-BE49-F238E27FC236}">
                  <a16:creationId xmlns:a16="http://schemas.microsoft.com/office/drawing/2014/main" id="{B789E16B-E44C-42EE-B9B8-338720FBD6ED}"/>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A0DF6E9A-B653-483C-90A6-0C87145791B8}"/>
                  </a:ext>
                </a:extLst>
              </p:cNvPr>
              <p:cNvSpPr/>
              <p:nvPr/>
            </p:nvSpPr>
            <p:spPr>
              <a:xfrm>
                <a:off x="2145058" y="245272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10A43-6EED-4E0D-A660-32850FCAC5A9}"/>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8C02830-8AE1-40FB-8642-8D16E05B7962}"/>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3DAFE2-2CDA-4B76-883F-F4C6DE721678}"/>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78308A1-1FC9-4E51-A8C8-A10A466C45C2}"/>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54961F8-EB4B-48FA-9331-D4554E6D20A5}"/>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67087E-9ACE-40B6-BE90-54887C815255}"/>
                  </a:ext>
                </a:extLst>
              </p:cNvPr>
              <p:cNvSpPr/>
              <p:nvPr/>
            </p:nvSpPr>
            <p:spPr>
              <a:xfrm>
                <a:off x="1815049" y="4478040"/>
                <a:ext cx="123753" cy="123754"/>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FB0350E-93AA-4C33-8D51-6CE6DD58EE37}"/>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30E771-17F3-4106-AED4-27ADA157129E}"/>
                  </a:ext>
                </a:extLst>
              </p:cNvPr>
              <p:cNvSpPr/>
              <p:nvPr/>
            </p:nvSpPr>
            <p:spPr>
              <a:xfrm>
                <a:off x="2951747" y="446680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BA2D05-5BAB-4960-A866-9221F2475135}"/>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AF24FD-FD7B-409F-893A-A139747D59BD}"/>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87C3D27-0040-4A2F-B323-C63F32789F21}"/>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452C28-4050-4371-A6B7-BF34034BF6EA}"/>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617EEEB-61CF-4E5C-A964-CC23A9953E73}"/>
                  </a:ext>
                </a:extLst>
              </p:cNvPr>
              <p:cNvCxnSpPr>
                <a:stCxn id="28" idx="0"/>
                <a:endCxn id="24" idx="2"/>
              </p:cNvCxnSpPr>
              <p:nvPr/>
            </p:nvCxnSpPr>
            <p:spPr>
              <a:xfrm flipV="1">
                <a:off x="1748589" y="2514597"/>
                <a:ext cx="396469" cy="4553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A0677F-A2B8-4CD2-A98B-51B92B76EFB8}"/>
                  </a:ext>
                </a:extLst>
              </p:cNvPr>
              <p:cNvCxnSpPr>
                <a:stCxn id="26" idx="2"/>
                <a:endCxn id="25" idx="5"/>
              </p:cNvCxnSpPr>
              <p:nvPr/>
            </p:nvCxnSpPr>
            <p:spPr>
              <a:xfrm flipH="1" flipV="1">
                <a:off x="1309934" y="3333705"/>
                <a:ext cx="500531" cy="36950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326FDF-3DF3-4FCF-A722-5742CD39115E}"/>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DB7914-5A5D-42A3-B857-D666CBC94DDF}"/>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9D01EA-D6B6-4B99-A706-556EAD05B8B9}"/>
                  </a:ext>
                </a:extLst>
              </p:cNvPr>
              <p:cNvCxnSpPr>
                <a:stCxn id="34" idx="0"/>
                <a:endCxn id="26" idx="3"/>
              </p:cNvCxnSpPr>
              <p:nvPr/>
            </p:nvCxnSpPr>
            <p:spPr>
              <a:xfrm flipV="1">
                <a:off x="1077113" y="3746960"/>
                <a:ext cx="751475" cy="80647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39019-08F4-4A36-8E19-2F4F409DAF25}"/>
                  </a:ext>
                </a:extLst>
              </p:cNvPr>
              <p:cNvCxnSpPr>
                <a:stCxn id="34" idx="0"/>
                <a:endCxn id="27" idx="4"/>
              </p:cNvCxnSpPr>
              <p:nvPr/>
            </p:nvCxnSpPr>
            <p:spPr>
              <a:xfrm flipV="1">
                <a:off x="1077113" y="4103341"/>
                <a:ext cx="189067" cy="45009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70A84F-58DD-4B13-B794-8E3FDD15A05F}"/>
                  </a:ext>
                </a:extLst>
              </p:cNvPr>
              <p:cNvCxnSpPr>
                <a:stCxn id="29" idx="0"/>
                <a:endCxn id="33" idx="3"/>
              </p:cNvCxnSpPr>
              <p:nvPr/>
            </p:nvCxnSpPr>
            <p:spPr>
              <a:xfrm flipV="1">
                <a:off x="2680177" y="3585971"/>
                <a:ext cx="272505" cy="3658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EF5E0-2C22-487B-AAFF-7FCB53A83B61}"/>
                  </a:ext>
                </a:extLst>
              </p:cNvPr>
              <p:cNvCxnSpPr>
                <a:stCxn id="30" idx="7"/>
                <a:endCxn id="29" idx="3"/>
              </p:cNvCxnSpPr>
              <p:nvPr/>
            </p:nvCxnSpPr>
            <p:spPr>
              <a:xfrm flipV="1">
                <a:off x="1920679" y="4057489"/>
                <a:ext cx="715744" cy="438674"/>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F08389-6114-4A08-82C4-0901152B0B25}"/>
                  </a:ext>
                </a:extLst>
              </p:cNvPr>
              <p:cNvCxnSpPr>
                <a:stCxn id="34" idx="6"/>
                <a:endCxn id="29" idx="2"/>
              </p:cNvCxnSpPr>
              <p:nvPr/>
            </p:nvCxnSpPr>
            <p:spPr>
              <a:xfrm flipV="1">
                <a:off x="1138989" y="4013735"/>
                <a:ext cx="1479311" cy="60157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85A92F-56E9-409A-8BD4-9AF2AB87581B}"/>
                  </a:ext>
                </a:extLst>
              </p:cNvPr>
              <p:cNvCxnSpPr>
                <a:stCxn id="30" idx="5"/>
                <a:endCxn id="32" idx="2"/>
              </p:cNvCxnSpPr>
              <p:nvPr/>
            </p:nvCxnSpPr>
            <p:spPr>
              <a:xfrm flipV="1">
                <a:off x="1920679" y="4528686"/>
                <a:ext cx="1031068" cy="5498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5F1CAE-6A8C-4C35-9C51-AE939049D879}"/>
                  </a:ext>
                </a:extLst>
              </p:cNvPr>
              <p:cNvCxnSpPr>
                <a:stCxn id="32" idx="7"/>
                <a:endCxn id="35" idx="2"/>
              </p:cNvCxnSpPr>
              <p:nvPr/>
            </p:nvCxnSpPr>
            <p:spPr>
              <a:xfrm flipV="1">
                <a:off x="3057377" y="3155483"/>
                <a:ext cx="420322" cy="132944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A46B52-554A-4C29-AA01-9A548765DF90}"/>
                  </a:ext>
                </a:extLst>
              </p:cNvPr>
              <p:cNvCxnSpPr>
                <a:stCxn id="25" idx="6"/>
                <a:endCxn id="28" idx="3"/>
              </p:cNvCxnSpPr>
              <p:nvPr/>
            </p:nvCxnSpPr>
            <p:spPr>
              <a:xfrm flipV="1">
                <a:off x="1328057" y="3075534"/>
                <a:ext cx="376778" cy="21441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8D5956-BFFD-4A79-A492-B62BA3391CAD}"/>
                  </a:ext>
                </a:extLst>
              </p:cNvPr>
              <p:cNvCxnSpPr>
                <a:stCxn id="31" idx="1"/>
                <a:endCxn id="28" idx="5"/>
              </p:cNvCxnSpPr>
              <p:nvPr/>
            </p:nvCxnSpPr>
            <p:spPr>
              <a:xfrm flipH="1" flipV="1">
                <a:off x="1792342" y="3075534"/>
                <a:ext cx="585116" cy="1885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3A99E0-A4C5-415E-A6C6-05DAF22F22AF}"/>
                  </a:ext>
                </a:extLst>
              </p:cNvPr>
              <p:cNvCxnSpPr>
                <a:stCxn id="33" idx="7"/>
                <a:endCxn id="35" idx="2"/>
              </p:cNvCxnSpPr>
              <p:nvPr/>
            </p:nvCxnSpPr>
            <p:spPr>
              <a:xfrm flipV="1">
                <a:off x="3040189" y="3155483"/>
                <a:ext cx="437510" cy="34298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FD346B4D-C484-45B5-99E8-E53A201B877C}"/>
                </a:ext>
              </a:extLst>
            </p:cNvPr>
            <p:cNvSpPr/>
            <p:nvPr/>
          </p:nvSpPr>
          <p:spPr>
            <a:xfrm>
              <a:off x="1438069" y="3032453"/>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CC81A41-7AF0-478F-9CF3-23C5AD9A75D9}"/>
                </a:ext>
              </a:extLst>
            </p:cNvPr>
            <p:cNvSpPr/>
            <p:nvPr/>
          </p:nvSpPr>
          <p:spPr>
            <a:xfrm>
              <a:off x="804386" y="4342047"/>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08B6D-1D24-49BD-AE6E-3D695AE0FA6E}"/>
                </a:ext>
              </a:extLst>
            </p:cNvPr>
            <p:cNvSpPr/>
            <p:nvPr/>
          </p:nvSpPr>
          <p:spPr>
            <a:xfrm>
              <a:off x="2887913" y="4493271"/>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BCC87E-AE91-4EDE-B80A-10AAA29E5B9A}"/>
                </a:ext>
              </a:extLst>
            </p:cNvPr>
            <p:cNvSpPr/>
            <p:nvPr/>
          </p:nvSpPr>
          <p:spPr>
            <a:xfrm>
              <a:off x="2955980" y="3242355"/>
              <a:ext cx="173375" cy="18435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521DA8-EE67-4FCA-A9CB-A2DE056946EE}"/>
                </a:ext>
              </a:extLst>
            </p:cNvPr>
            <p:cNvSpPr/>
            <p:nvPr/>
          </p:nvSpPr>
          <p:spPr>
            <a:xfrm>
              <a:off x="4430935" y="4914923"/>
              <a:ext cx="173375" cy="184359"/>
            </a:xfrm>
            <a:prstGeom prst="ellipse">
              <a:avLst/>
            </a:prstGeom>
            <a:solidFill>
              <a:schemeClr val="accent6">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2425432-473A-4A65-817A-2B614EE233EB}"/>
                </a:ext>
              </a:extLst>
            </p:cNvPr>
            <p:cNvCxnSpPr>
              <a:stCxn id="8" idx="6"/>
              <a:endCxn id="24" idx="2"/>
            </p:cNvCxnSpPr>
            <p:nvPr/>
          </p:nvCxnSpPr>
          <p:spPr>
            <a:xfrm flipV="1">
              <a:off x="1611444" y="2814755"/>
              <a:ext cx="942328" cy="309878"/>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AB93C7-3647-42FF-8E11-AE1A7584DC5F}"/>
                </a:ext>
              </a:extLst>
            </p:cNvPr>
            <p:cNvCxnSpPr>
              <a:stCxn id="10" idx="7"/>
              <a:endCxn id="26" idx="2"/>
            </p:cNvCxnSpPr>
            <p:nvPr/>
          </p:nvCxnSpPr>
          <p:spPr>
            <a:xfrm>
              <a:off x="952371" y="4369046"/>
              <a:ext cx="1132645" cy="21640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5A61C6-E303-4461-91DA-51D86B6FCBFD}"/>
                </a:ext>
              </a:extLst>
            </p:cNvPr>
            <p:cNvCxnSpPr>
              <a:stCxn id="10" idx="4"/>
              <a:endCxn id="27" idx="1"/>
            </p:cNvCxnSpPr>
            <p:nvPr/>
          </p:nvCxnSpPr>
          <p:spPr>
            <a:xfrm>
              <a:off x="891074" y="4526406"/>
              <a:ext cx="370114" cy="497774"/>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F33F2-024B-45DA-860E-A05905B252E3}"/>
                </a:ext>
              </a:extLst>
            </p:cNvPr>
            <p:cNvCxnSpPr>
              <a:stCxn id="13" idx="0"/>
              <a:endCxn id="35" idx="4"/>
            </p:cNvCxnSpPr>
            <p:nvPr/>
          </p:nvCxnSpPr>
          <p:spPr>
            <a:xfrm flipH="1" flipV="1">
              <a:off x="4507457" y="3861675"/>
              <a:ext cx="10166" cy="1053248"/>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A2965E-34FC-4492-8DF2-D3E9144B988B}"/>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58165C-2381-43E1-89E1-B9323CB0844F}"/>
                </a:ext>
              </a:extLst>
            </p:cNvPr>
            <p:cNvCxnSpPr>
              <a:stCxn id="12" idx="6"/>
              <a:endCxn id="36" idx="2"/>
            </p:cNvCxnSpPr>
            <p:nvPr/>
          </p:nvCxnSpPr>
          <p:spPr>
            <a:xfrm>
              <a:off x="3129355" y="3334535"/>
              <a:ext cx="554569" cy="958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46786D-212C-47FB-B66B-E7A03B820CC5}"/>
                </a:ext>
              </a:extLst>
            </p:cNvPr>
            <p:cNvCxnSpPr>
              <a:stCxn id="28" idx="6"/>
              <a:endCxn id="12" idx="2"/>
            </p:cNvCxnSpPr>
            <p:nvPr/>
          </p:nvCxnSpPr>
          <p:spPr>
            <a:xfrm flipV="1">
              <a:off x="2085016" y="3334535"/>
              <a:ext cx="870964" cy="25067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C6FABF-B6AB-4AC5-A57D-D6151A61D0F2}"/>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2D8124-45AD-4B4E-B1E4-29DB99E05510}"/>
                </a:ext>
              </a:extLst>
            </p:cNvPr>
            <p:cNvCxnSpPr>
              <a:stCxn id="36" idx="6"/>
              <a:endCxn id="35" idx="1"/>
            </p:cNvCxnSpPr>
            <p:nvPr/>
          </p:nvCxnSpPr>
          <p:spPr>
            <a:xfrm>
              <a:off x="3857299" y="3430400"/>
              <a:ext cx="588860" cy="273915"/>
            </a:xfrm>
            <a:prstGeom prst="line">
              <a:avLst/>
            </a:prstGeom>
            <a:solidFill>
              <a:schemeClr val="accent6">
                <a:lumMod val="40000"/>
                <a:lumOff val="60000"/>
              </a:schemeClr>
            </a:solidFill>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FE6B70-97BE-4BD1-9D9E-DDF58FBF5855}"/>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9CE57AD5-1A48-459E-B690-8CF6078D02BE}"/>
              </a:ext>
            </a:extLst>
          </p:cNvPr>
          <p:cNvSpPr txBox="1"/>
          <p:nvPr/>
        </p:nvSpPr>
        <p:spPr>
          <a:xfrm>
            <a:off x="1219200" y="1158240"/>
            <a:ext cx="3506088" cy="523220"/>
          </a:xfrm>
          <a:prstGeom prst="rect">
            <a:avLst/>
          </a:prstGeom>
          <a:noFill/>
        </p:spPr>
        <p:txBody>
          <a:bodyPr wrap="none" rtlCol="0">
            <a:spAutoFit/>
          </a:bodyPr>
          <a:lstStyle/>
          <a:p>
            <a:r>
              <a:rPr lang="es-MX" sz="2800" dirty="0" err="1">
                <a:latin typeface="Arial Nova" panose="020B0504020202020204" pitchFamily="34" charset="0"/>
              </a:rPr>
              <a:t>Passive</a:t>
            </a:r>
            <a:r>
              <a:rPr lang="es-MX" sz="2800" dirty="0">
                <a:latin typeface="Arial Nova" panose="020B0504020202020204" pitchFamily="34" charset="0"/>
              </a:rPr>
              <a:t>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53" name="TextBox 52">
            <a:extLst>
              <a:ext uri="{FF2B5EF4-FFF2-40B4-BE49-F238E27FC236}">
                <a16:creationId xmlns:a16="http://schemas.microsoft.com/office/drawing/2014/main" id="{862098C1-3D86-42BD-BE56-10B0106DFC09}"/>
              </a:ext>
            </a:extLst>
          </p:cNvPr>
          <p:cNvSpPr txBox="1"/>
          <p:nvPr/>
        </p:nvSpPr>
        <p:spPr>
          <a:xfrm>
            <a:off x="1383979" y="1667274"/>
            <a:ext cx="3496726" cy="1477328"/>
          </a:xfrm>
          <a:prstGeom prst="rect">
            <a:avLst/>
          </a:prstGeom>
          <a:noFill/>
        </p:spPr>
        <p:txBody>
          <a:bodyPr wrap="none" rtlCol="0">
            <a:spAutoFit/>
          </a:bodyPr>
          <a:lstStyle/>
          <a:p>
            <a:pPr marL="285750" indent="-285750">
              <a:buFont typeface="Arial" panose="020B0604020202020204" pitchFamily="34" charset="0"/>
              <a:buChar char="•"/>
            </a:pPr>
            <a:r>
              <a:rPr lang="en-US" dirty="0"/>
              <a:t>Mandatory movement registries</a:t>
            </a:r>
          </a:p>
          <a:p>
            <a:pPr marL="285750" indent="-285750">
              <a:buFont typeface="Arial" panose="020B0604020202020204" pitchFamily="34" charset="0"/>
              <a:buChar char="•"/>
            </a:pPr>
            <a:r>
              <a:rPr lang="en-US" dirty="0"/>
              <a:t>Population census</a:t>
            </a:r>
          </a:p>
          <a:p>
            <a:pPr marL="285750" indent="-285750">
              <a:buFont typeface="Arial" panose="020B0604020202020204" pitchFamily="34" charset="0"/>
              <a:buChar char="•"/>
            </a:pPr>
            <a:r>
              <a:rPr lang="es-MX" dirty="0"/>
              <a:t>GPS data (</a:t>
            </a:r>
            <a:r>
              <a:rPr lang="es-MX" dirty="0" err="1"/>
              <a:t>entire</a:t>
            </a:r>
            <a:r>
              <a:rPr lang="es-MX" dirty="0"/>
              <a:t> </a:t>
            </a:r>
            <a:r>
              <a:rPr lang="es-MX" dirty="0" err="1"/>
              <a:t>population</a:t>
            </a:r>
            <a:r>
              <a:rPr lang="es-MX" dirty="0"/>
              <a:t>)</a:t>
            </a:r>
          </a:p>
          <a:p>
            <a:pPr marL="742950" lvl="1" indent="-285750">
              <a:buFont typeface="Wingdings" panose="05000000000000000000" pitchFamily="2" charset="2"/>
              <a:buChar char="Ø"/>
            </a:pPr>
            <a:r>
              <a:rPr lang="es-MX" dirty="0"/>
              <a:t>Complete </a:t>
            </a:r>
            <a:r>
              <a:rPr lang="es-MX" dirty="0" err="1"/>
              <a:t>network</a:t>
            </a:r>
            <a:endParaRPr lang="es-MX" dirty="0"/>
          </a:p>
          <a:p>
            <a:pPr marL="742950" lvl="1" indent="-285750">
              <a:buFont typeface="Wingdings" panose="05000000000000000000" pitchFamily="2" charset="2"/>
              <a:buChar char="Ø"/>
            </a:pPr>
            <a:r>
              <a:rPr lang="es-MX" dirty="0" err="1"/>
              <a:t>Impact</a:t>
            </a:r>
            <a:r>
              <a:rPr lang="es-MX" dirty="0"/>
              <a:t> of </a:t>
            </a:r>
            <a:r>
              <a:rPr lang="es-MX" dirty="0" err="1"/>
              <a:t>underreporting</a:t>
            </a:r>
            <a:endParaRPr lang="es-MX" dirty="0"/>
          </a:p>
        </p:txBody>
      </p:sp>
    </p:spTree>
    <p:extLst>
      <p:ext uri="{BB962C8B-B14F-4D97-AF65-F5344CB8AC3E}">
        <p14:creationId xmlns:p14="http://schemas.microsoft.com/office/powerpoint/2010/main" val="3591093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I.C.a</a:t>
            </a:r>
            <a:r>
              <a:rPr lang="es-MX" dirty="0"/>
              <a:t> - Data </a:t>
            </a:r>
            <a:r>
              <a:rPr lang="es-MX" dirty="0" err="1"/>
              <a:t>sources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26</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529138" y="1158240"/>
            <a:ext cx="3166251" cy="523220"/>
          </a:xfrm>
          <a:prstGeom prst="rect">
            <a:avLst/>
          </a:prstGeom>
          <a:noFill/>
        </p:spPr>
        <p:txBody>
          <a:bodyPr wrap="none" rtlCol="0">
            <a:spAutoFit/>
          </a:bodyPr>
          <a:lstStyle/>
          <a:p>
            <a:r>
              <a:rPr lang="es-MX" sz="2800" dirty="0">
                <a:latin typeface="Arial Nova" panose="020B0504020202020204" pitchFamily="34" charset="0"/>
              </a:rPr>
              <a:t>Active </a:t>
            </a:r>
            <a:r>
              <a:rPr lang="es-MX" sz="2800" dirty="0" err="1">
                <a:latin typeface="Arial Nova" panose="020B0504020202020204" pitchFamily="34" charset="0"/>
              </a:rPr>
              <a:t>surveillance</a:t>
            </a:r>
            <a:endParaRPr lang="es-MX" sz="2800" dirty="0">
              <a:latin typeface="Arial Nova" panose="020B0504020202020204" pitchFamily="34" charset="0"/>
            </a:endParaRPr>
          </a:p>
        </p:txBody>
      </p:sp>
      <p:sp>
        <p:nvSpPr>
          <p:cNvPr id="5" name="TextBox 4">
            <a:extLst>
              <a:ext uri="{FF2B5EF4-FFF2-40B4-BE49-F238E27FC236}">
                <a16:creationId xmlns:a16="http://schemas.microsoft.com/office/drawing/2014/main" id="{B78631CB-6764-4D20-B7A7-5F2566063710}"/>
              </a:ext>
            </a:extLst>
          </p:cNvPr>
          <p:cNvSpPr txBox="1"/>
          <p:nvPr/>
        </p:nvSpPr>
        <p:spPr>
          <a:xfrm>
            <a:off x="886691" y="1681460"/>
            <a:ext cx="5069721" cy="923330"/>
          </a:xfrm>
          <a:prstGeom prst="rect">
            <a:avLst/>
          </a:prstGeom>
          <a:noFill/>
        </p:spPr>
        <p:txBody>
          <a:bodyPr wrap="none" rtlCol="0">
            <a:spAutoFit/>
          </a:bodyPr>
          <a:lstStyle/>
          <a:p>
            <a:pPr marL="285750" indent="-285750">
              <a:buFont typeface="Arial" panose="020B0604020202020204" pitchFamily="34" charset="0"/>
              <a:buChar char="•"/>
            </a:pPr>
            <a:r>
              <a:rPr lang="es-MX" dirty="0" err="1"/>
              <a:t>Surveys</a:t>
            </a:r>
            <a:endParaRPr lang="es-MX" dirty="0"/>
          </a:p>
          <a:p>
            <a:pPr marL="285750" indent="-285750">
              <a:buFont typeface="Arial" panose="020B0604020202020204" pitchFamily="34" charset="0"/>
              <a:buChar char="•"/>
            </a:pPr>
            <a:r>
              <a:rPr lang="es-MX" dirty="0" err="1"/>
              <a:t>Observation</a:t>
            </a:r>
            <a:r>
              <a:rPr lang="es-MX" dirty="0"/>
              <a:t> of a </a:t>
            </a:r>
            <a:r>
              <a:rPr lang="es-MX" dirty="0" err="1"/>
              <a:t>sample</a:t>
            </a:r>
            <a:r>
              <a:rPr lang="es-MX" dirty="0"/>
              <a:t> of </a:t>
            </a:r>
            <a:r>
              <a:rPr lang="es-MX" dirty="0" err="1"/>
              <a:t>the</a:t>
            </a:r>
            <a:r>
              <a:rPr lang="es-MX" dirty="0"/>
              <a:t> </a:t>
            </a:r>
            <a:r>
              <a:rPr lang="es-MX" dirty="0" err="1"/>
              <a:t>population</a:t>
            </a:r>
            <a:endParaRPr lang="es-MX" dirty="0"/>
          </a:p>
          <a:p>
            <a:pPr marL="742950" lvl="1" indent="-285750">
              <a:buFont typeface="Wingdings" panose="05000000000000000000" pitchFamily="2" charset="2"/>
              <a:buChar char="Ø"/>
            </a:pPr>
            <a:r>
              <a:rPr lang="es-MX" dirty="0" err="1"/>
              <a:t>Subgraph</a:t>
            </a:r>
            <a:r>
              <a:rPr lang="es-MX" dirty="0"/>
              <a:t> </a:t>
            </a:r>
            <a:r>
              <a:rPr lang="es-MX" dirty="0" err="1"/>
              <a:t>sampling</a:t>
            </a:r>
            <a:r>
              <a:rPr lang="es-MX" dirty="0"/>
              <a:t> and </a:t>
            </a:r>
            <a:r>
              <a:rPr lang="es-MX" dirty="0" err="1"/>
              <a:t>incomplete</a:t>
            </a:r>
            <a:r>
              <a:rPr lang="es-MX" dirty="0"/>
              <a:t> </a:t>
            </a:r>
            <a:r>
              <a:rPr lang="es-MX" dirty="0" err="1"/>
              <a:t>network</a:t>
            </a:r>
            <a:endParaRPr lang="es-MX" dirty="0"/>
          </a:p>
        </p:txBody>
      </p:sp>
      <p:grpSp>
        <p:nvGrpSpPr>
          <p:cNvPr id="6" name="Group 5">
            <a:extLst>
              <a:ext uri="{FF2B5EF4-FFF2-40B4-BE49-F238E27FC236}">
                <a16:creationId xmlns:a16="http://schemas.microsoft.com/office/drawing/2014/main" id="{EC0219C6-6DA2-432C-818B-37DE43A2F82B}"/>
              </a:ext>
            </a:extLst>
          </p:cNvPr>
          <p:cNvGrpSpPr/>
          <p:nvPr/>
        </p:nvGrpSpPr>
        <p:grpSpPr>
          <a:xfrm>
            <a:off x="2062431" y="3064539"/>
            <a:ext cx="2727383" cy="2420067"/>
            <a:chOff x="804386" y="2722575"/>
            <a:chExt cx="3799924" cy="3313841"/>
          </a:xfrm>
        </p:grpSpPr>
        <p:grpSp>
          <p:nvGrpSpPr>
            <p:cNvPr id="7" name="Group 6">
              <a:extLst>
                <a:ext uri="{FF2B5EF4-FFF2-40B4-BE49-F238E27FC236}">
                  <a16:creationId xmlns:a16="http://schemas.microsoft.com/office/drawing/2014/main" id="{AE39BFAA-6E5A-4B79-88F9-F02782726FCA}"/>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3831F9D9-FBD2-4C84-89D3-CB253FE6F3EA}"/>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A131A2-CEAB-4B00-BADE-CC2D9D0F89E0}"/>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A53ACD1-4B52-4431-A37E-10F6FF9BB77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E911CCE-C311-47A8-AC9C-595B4BC2AD2A}"/>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83D54C3-E063-4B6B-94E3-02AD1FE6D00B}"/>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9E0761-BD62-4A31-82CA-464C90AEE91B}"/>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2F867A-39A6-4874-AB73-9255853E5062}"/>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6DA2969-7F41-4061-B88C-BE515E5BCA91}"/>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704AC-9039-4F15-BF13-C924CB8F40EA}"/>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F6926A7-A9FF-4E23-9B21-DAA48010E2D2}"/>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522FC1-C988-4136-8D1C-4B5619AE0422}"/>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D5172E4-2C4E-4D12-8A18-63D651D84250}"/>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12E450-E42D-4942-941F-8861145F470B}"/>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9D0D5BE-EA48-487B-8A85-7861FC70D3C4}"/>
                  </a:ext>
                </a:extLst>
              </p:cNvPr>
              <p:cNvCxnSpPr>
                <a:stCxn id="28" idx="0"/>
                <a:endCxn id="24"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EA311E5-A6B9-4199-A730-B8FB12B82FED}"/>
                  </a:ext>
                </a:extLst>
              </p:cNvPr>
              <p:cNvCxnSpPr>
                <a:stCxn id="26" idx="2"/>
                <a:endCxn id="25"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572441-1A07-4374-9033-548BC6DD4014}"/>
                  </a:ext>
                </a:extLst>
              </p:cNvPr>
              <p:cNvCxnSpPr>
                <a:stCxn id="26" idx="7"/>
                <a:endCxn id="31"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235FD0-8400-48B7-89B9-38470D0E3B0C}"/>
                  </a:ext>
                </a:extLst>
              </p:cNvPr>
              <p:cNvCxnSpPr>
                <a:stCxn id="31" idx="6"/>
                <a:endCxn id="36"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B5B4B9-0BD2-49DA-B118-E02C93525D08}"/>
                  </a:ext>
                </a:extLst>
              </p:cNvPr>
              <p:cNvCxnSpPr>
                <a:stCxn id="34" idx="0"/>
                <a:endCxn id="26"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FFA98E-339A-4ADF-86AC-F5EEEE7F9FF9}"/>
                  </a:ext>
                </a:extLst>
              </p:cNvPr>
              <p:cNvCxnSpPr>
                <a:stCxn id="34" idx="0"/>
                <a:endCxn id="27"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DCB694-CF15-47C9-A44A-7ACDD51DD4E0}"/>
                  </a:ext>
                </a:extLst>
              </p:cNvPr>
              <p:cNvCxnSpPr>
                <a:stCxn id="29" idx="0"/>
                <a:endCxn id="33"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18E429-6F4C-4188-9B6F-3207739F2173}"/>
                  </a:ext>
                </a:extLst>
              </p:cNvPr>
              <p:cNvCxnSpPr>
                <a:stCxn id="30" idx="7"/>
                <a:endCxn id="29"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BF5D6E-8FFE-4A4C-8BB6-6BE213D67673}"/>
                  </a:ext>
                </a:extLst>
              </p:cNvPr>
              <p:cNvCxnSpPr>
                <a:stCxn id="34" idx="6"/>
                <a:endCxn id="29"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0271F06-530B-4D89-AEB6-4FDF05941DC9}"/>
                  </a:ext>
                </a:extLst>
              </p:cNvPr>
              <p:cNvCxnSpPr>
                <a:stCxn id="30" idx="5"/>
                <a:endCxn id="32"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2EDB0A-FF26-4C41-AC96-6AD0EAFD30F6}"/>
                  </a:ext>
                </a:extLst>
              </p:cNvPr>
              <p:cNvCxnSpPr>
                <a:stCxn id="32" idx="7"/>
                <a:endCxn id="35"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C19EFE-3A7A-4A31-99B6-70E3307153A5}"/>
                  </a:ext>
                </a:extLst>
              </p:cNvPr>
              <p:cNvCxnSpPr>
                <a:stCxn id="25" idx="6"/>
                <a:endCxn id="28"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8D138E-66A7-4D3A-AA9D-A7A0CDEF13E5}"/>
                  </a:ext>
                </a:extLst>
              </p:cNvPr>
              <p:cNvCxnSpPr>
                <a:stCxn id="31" idx="1"/>
                <a:endCxn id="28"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28A6AF-AC77-4604-99D5-B3EE360A129D}"/>
                  </a:ext>
                </a:extLst>
              </p:cNvPr>
              <p:cNvCxnSpPr>
                <a:stCxn id="33" idx="7"/>
                <a:endCxn id="35"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B438EE3-1C2C-4F70-91E8-6BDD4141ADBE}"/>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A98A8B-427E-4B02-9323-BB9D2A6A9B6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493EA90-D684-46FC-9D48-86AC846E8C8D}"/>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1A0349-5682-4409-8944-B71E206424C6}"/>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F3E623-7786-492B-913E-E28B45BA13B8}"/>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EE691C-A4EC-469F-8133-5BF8C3198EBA}"/>
                </a:ext>
              </a:extLst>
            </p:cNvPr>
            <p:cNvCxnSpPr>
              <a:stCxn id="8" idx="6"/>
              <a:endCxn id="24"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52F346-EE90-4890-A4E5-CDC46D09C1AE}"/>
                </a:ext>
              </a:extLst>
            </p:cNvPr>
            <p:cNvCxnSpPr>
              <a:stCxn id="10" idx="7"/>
              <a:endCxn id="26" idx="2"/>
            </p:cNvCxnSpPr>
            <p:nvPr/>
          </p:nvCxnSpPr>
          <p:spPr>
            <a:xfrm>
              <a:off x="952371" y="4369046"/>
              <a:ext cx="1132645" cy="21640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6312E6-1E55-46BB-A22D-E3ED91D3603F}"/>
                </a:ext>
              </a:extLst>
            </p:cNvPr>
            <p:cNvCxnSpPr>
              <a:stCxn id="10" idx="4"/>
              <a:endCxn id="27"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E63096-54D0-4F3B-8C91-4188B1BE8407}"/>
                </a:ext>
              </a:extLst>
            </p:cNvPr>
            <p:cNvCxnSpPr>
              <a:stCxn id="13" idx="0"/>
              <a:endCxn id="35"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69BA5E1-9CF5-4C47-9AC1-56BAD7631CA8}"/>
                </a:ext>
              </a:extLst>
            </p:cNvPr>
            <p:cNvCxnSpPr>
              <a:stCxn id="11" idx="0"/>
              <a:endCxn id="31"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E30537-5D9A-4077-A854-C6009420D349}"/>
                </a:ext>
              </a:extLst>
            </p:cNvPr>
            <p:cNvCxnSpPr>
              <a:stCxn id="12" idx="6"/>
              <a:endCxn id="36"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3FC435-D716-4150-BA20-D6F2F9DBF436}"/>
                </a:ext>
              </a:extLst>
            </p:cNvPr>
            <p:cNvCxnSpPr>
              <a:stCxn id="28" idx="6"/>
              <a:endCxn id="12"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F79D06-2720-4A24-879E-1EF97D8090CC}"/>
                </a:ext>
              </a:extLst>
            </p:cNvPr>
            <p:cNvCxnSpPr>
              <a:stCxn id="11" idx="5"/>
              <a:endCxn id="29"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9D5A59-F400-43DF-AF04-8859BD21B4AE}"/>
                </a:ext>
              </a:extLst>
            </p:cNvPr>
            <p:cNvCxnSpPr>
              <a:stCxn id="36" idx="6"/>
              <a:endCxn id="35"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17DA25-72BF-4797-A57F-D1CB3CE2B1CB}"/>
                </a:ext>
              </a:extLst>
            </p:cNvPr>
            <p:cNvCxnSpPr>
              <a:stCxn id="26" idx="6"/>
              <a:endCxn id="11"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403F759-246A-4E23-AA9B-A0EC9C12F549}"/>
              </a:ext>
            </a:extLst>
          </p:cNvPr>
          <p:cNvGrpSpPr/>
          <p:nvPr/>
        </p:nvGrpSpPr>
        <p:grpSpPr>
          <a:xfrm>
            <a:off x="6769758" y="3037190"/>
            <a:ext cx="2727383" cy="2420067"/>
            <a:chOff x="804386" y="2722575"/>
            <a:chExt cx="3799924" cy="3313841"/>
          </a:xfrm>
        </p:grpSpPr>
        <p:grpSp>
          <p:nvGrpSpPr>
            <p:cNvPr id="52" name="Group 51">
              <a:extLst>
                <a:ext uri="{FF2B5EF4-FFF2-40B4-BE49-F238E27FC236}">
                  <a16:creationId xmlns:a16="http://schemas.microsoft.com/office/drawing/2014/main" id="{8708EF87-9DBE-468F-9D32-24F1749D233D}"/>
                </a:ext>
              </a:extLst>
            </p:cNvPr>
            <p:cNvGrpSpPr/>
            <p:nvPr/>
          </p:nvGrpSpPr>
          <p:grpSpPr>
            <a:xfrm>
              <a:off x="970920" y="2722575"/>
              <a:ext cx="3623224" cy="3313841"/>
              <a:chOff x="1015236" y="2452720"/>
              <a:chExt cx="2586216" cy="2224471"/>
            </a:xfrm>
          </p:grpSpPr>
          <p:sp>
            <p:nvSpPr>
              <p:cNvPr id="68" name="Oval 67">
                <a:extLst>
                  <a:ext uri="{FF2B5EF4-FFF2-40B4-BE49-F238E27FC236}">
                    <a16:creationId xmlns:a16="http://schemas.microsoft.com/office/drawing/2014/main" id="{BA821FA6-ED59-4111-91E3-C5680C44C18C}"/>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306C7A2-BE70-4B59-B122-B5792B328BD9}"/>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74AAD0-D132-4482-B433-416373BAA2FB}"/>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5D6CE2-8E3B-4581-AFE0-9EB3C6E93FA9}"/>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FE4B029-ADE6-4D0F-8021-541154DE959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406D20C-44E9-4835-B2C4-B2049E7678F8}"/>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DAD168D-ADEE-4B71-9768-59807AA48AC3}"/>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157170-4BA0-4804-858A-1DBBF14D0AEA}"/>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705DB31-E21F-43CC-A344-F038F5EEB96C}"/>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08675EE-5DB9-497A-9C68-90A019A8EA5D}"/>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2C189AB-2A0E-4DCA-B89A-48EC804F061A}"/>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F1AE8B-3113-4244-B885-9BC83167B99C}"/>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7E7ED62-03C2-4336-8FCF-E5A951440633}"/>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52F891A2-3A77-4016-9A33-0D761938CE75}"/>
                  </a:ext>
                </a:extLst>
              </p:cNvPr>
              <p:cNvCxnSpPr>
                <a:stCxn id="72" idx="0"/>
                <a:endCxn id="68"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7D86976-E793-4C79-A5BE-5B9BAAB67FAD}"/>
                  </a:ext>
                </a:extLst>
              </p:cNvPr>
              <p:cNvCxnSpPr>
                <a:stCxn id="70" idx="2"/>
                <a:endCxn id="69"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509187-FCB9-4AFF-BCCA-D972A59E202A}"/>
                  </a:ext>
                </a:extLst>
              </p:cNvPr>
              <p:cNvCxnSpPr>
                <a:stCxn id="70" idx="7"/>
                <a:endCxn id="75"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AF36398-73FE-4065-9849-1AE1290EF830}"/>
                  </a:ext>
                </a:extLst>
              </p:cNvPr>
              <p:cNvCxnSpPr>
                <a:stCxn id="75" idx="6"/>
                <a:endCxn id="80"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F90B1A-C717-43E8-BCD1-A1AECD373486}"/>
                  </a:ext>
                </a:extLst>
              </p:cNvPr>
              <p:cNvCxnSpPr>
                <a:stCxn id="78" idx="0"/>
                <a:endCxn id="70"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7E9632-F78B-445F-B054-8FD32C9D0042}"/>
                  </a:ext>
                </a:extLst>
              </p:cNvPr>
              <p:cNvCxnSpPr>
                <a:stCxn id="78" idx="0"/>
                <a:endCxn id="71"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0175E0-D370-461A-B27C-82D001A0D71A}"/>
                  </a:ext>
                </a:extLst>
              </p:cNvPr>
              <p:cNvCxnSpPr>
                <a:stCxn id="73" idx="0"/>
                <a:endCxn id="77"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4EEEDA8-7D48-4BA4-B0DF-A1EECE2AE1E3}"/>
                  </a:ext>
                </a:extLst>
              </p:cNvPr>
              <p:cNvCxnSpPr>
                <a:stCxn id="74" idx="7"/>
                <a:endCxn id="73"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B3D96D8-3DA1-43AA-9015-E7DB4A0463D9}"/>
                  </a:ext>
                </a:extLst>
              </p:cNvPr>
              <p:cNvCxnSpPr>
                <a:stCxn id="78" idx="6"/>
                <a:endCxn id="73"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9D0E73A-076F-441C-9890-FB2633B6E4B9}"/>
                  </a:ext>
                </a:extLst>
              </p:cNvPr>
              <p:cNvCxnSpPr>
                <a:stCxn id="74" idx="5"/>
                <a:endCxn id="76"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816EF47-AE9B-4A50-81BB-3E205AAF1E21}"/>
                  </a:ext>
                </a:extLst>
              </p:cNvPr>
              <p:cNvCxnSpPr>
                <a:stCxn id="76" idx="7"/>
                <a:endCxn id="79"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94320D-8050-4FD9-823F-E0099D057C0F}"/>
                  </a:ext>
                </a:extLst>
              </p:cNvPr>
              <p:cNvCxnSpPr>
                <a:stCxn id="69" idx="6"/>
                <a:endCxn id="72"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5A9B1BE-22A5-4028-8F80-E7F0C3558CA9}"/>
                  </a:ext>
                </a:extLst>
              </p:cNvPr>
              <p:cNvCxnSpPr>
                <a:stCxn id="75" idx="1"/>
                <a:endCxn id="72"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7177D1B-B48B-4295-9DD5-EE2FDA56E2EE}"/>
                  </a:ext>
                </a:extLst>
              </p:cNvPr>
              <p:cNvCxnSpPr>
                <a:stCxn id="77" idx="7"/>
                <a:endCxn id="79"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E11917AB-1BE9-4EC5-8990-36E30ECAC9D3}"/>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6829A740-A55F-4E82-8C75-100DDE85491D}"/>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219892D-0A33-4FF8-ADDB-E7FAF3D44C66}"/>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29B9387-B4CF-40D5-B33E-3B8ED383B7CB}"/>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ACC4E9C-6A2E-4ABF-9BD0-08CB01308A81}"/>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85638306-753E-4741-8034-76CA5CF71D67}"/>
                </a:ext>
              </a:extLst>
            </p:cNvPr>
            <p:cNvCxnSpPr>
              <a:stCxn id="53" idx="6"/>
              <a:endCxn id="68"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9B054-387D-48C6-B22D-B63A54A2C8A9}"/>
                </a:ext>
              </a:extLst>
            </p:cNvPr>
            <p:cNvCxnSpPr>
              <a:stCxn id="54" idx="7"/>
              <a:endCxn id="70"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6BDEDF-F16E-488A-A86E-E5D8777C569F}"/>
                </a:ext>
              </a:extLst>
            </p:cNvPr>
            <p:cNvCxnSpPr>
              <a:stCxn id="54" idx="4"/>
              <a:endCxn id="71"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59FB89-7CEC-4B3F-BF93-8324BB9189BF}"/>
                </a:ext>
              </a:extLst>
            </p:cNvPr>
            <p:cNvCxnSpPr>
              <a:stCxn id="57" idx="0"/>
              <a:endCxn id="79"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AC0DC8-7FF8-4CD2-94AA-8999093E3A40}"/>
                </a:ext>
              </a:extLst>
            </p:cNvPr>
            <p:cNvCxnSpPr>
              <a:stCxn id="55" idx="0"/>
              <a:endCxn id="75"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7FA31F8-31F3-44CF-A6CB-79EF47725792}"/>
                </a:ext>
              </a:extLst>
            </p:cNvPr>
            <p:cNvCxnSpPr>
              <a:stCxn id="56" idx="6"/>
              <a:endCxn id="80"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9662BE-F0F8-4E57-9193-CB228D873BBD}"/>
                </a:ext>
              </a:extLst>
            </p:cNvPr>
            <p:cNvCxnSpPr>
              <a:stCxn id="72" idx="6"/>
              <a:endCxn id="56"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F50962F-1227-4174-BE8C-A0E19FF4B69A}"/>
                </a:ext>
              </a:extLst>
            </p:cNvPr>
            <p:cNvCxnSpPr>
              <a:stCxn id="55" idx="5"/>
              <a:endCxn id="73"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88944-7C17-4FFE-8DB5-798C428D7289}"/>
                </a:ext>
              </a:extLst>
            </p:cNvPr>
            <p:cNvCxnSpPr>
              <a:stCxn id="80" idx="6"/>
              <a:endCxn id="79"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3CC49B4-4D38-4F41-B8DC-575E04B4EA35}"/>
                </a:ext>
              </a:extLst>
            </p:cNvPr>
            <p:cNvCxnSpPr>
              <a:stCxn id="70" idx="6"/>
              <a:endCxn id="55"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5" name="Right Arrow 1">
            <a:extLst>
              <a:ext uri="{FF2B5EF4-FFF2-40B4-BE49-F238E27FC236}">
                <a16:creationId xmlns:a16="http://schemas.microsoft.com/office/drawing/2014/main" id="{B302907A-00EE-4B16-88B8-D2BD0CC62D49}"/>
              </a:ext>
            </a:extLst>
          </p:cNvPr>
          <p:cNvSpPr/>
          <p:nvPr/>
        </p:nvSpPr>
        <p:spPr>
          <a:xfrm>
            <a:off x="5371900" y="4083490"/>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78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27</a:t>
            </a:fld>
            <a:endParaRPr lang="en-US" dirty="0"/>
          </a:p>
        </p:txBody>
      </p:sp>
      <p:sp>
        <p:nvSpPr>
          <p:cNvPr id="2" name="TextBox 1">
            <a:extLst>
              <a:ext uri="{FF2B5EF4-FFF2-40B4-BE49-F238E27FC236}">
                <a16:creationId xmlns:a16="http://schemas.microsoft.com/office/drawing/2014/main" id="{9CE57AD5-1A48-459E-B690-8CF6078D02BE}"/>
              </a:ext>
            </a:extLst>
          </p:cNvPr>
          <p:cNvSpPr txBox="1"/>
          <p:nvPr/>
        </p:nvSpPr>
        <p:spPr>
          <a:xfrm>
            <a:off x="3874741" y="1076908"/>
            <a:ext cx="4623382" cy="523220"/>
          </a:xfrm>
          <a:prstGeom prst="rect">
            <a:avLst/>
          </a:prstGeom>
          <a:noFill/>
        </p:spPr>
        <p:txBody>
          <a:bodyPr wrap="none" rtlCol="0">
            <a:spAutoFit/>
          </a:bodyPr>
          <a:lstStyle/>
          <a:p>
            <a:r>
              <a:rPr lang="es-MX" sz="2800" b="1" dirty="0" err="1">
                <a:solidFill>
                  <a:schemeClr val="accent1">
                    <a:lumMod val="50000"/>
                  </a:schemeClr>
                </a:solidFill>
                <a:latin typeface="Arial Nova" panose="020B0504020202020204" pitchFamily="34" charset="0"/>
              </a:rPr>
              <a:t>Random</a:t>
            </a:r>
            <a:r>
              <a:rPr lang="es-MX" sz="2800" b="1" dirty="0">
                <a:solidFill>
                  <a:schemeClr val="accent1">
                    <a:lumMod val="50000"/>
                  </a:schemeClr>
                </a:solidFill>
                <a:latin typeface="Arial Nova" panose="020B0504020202020204" pitchFamily="34" charset="0"/>
              </a:rPr>
              <a:t> </a:t>
            </a:r>
            <a:r>
              <a:rPr lang="es-MX" sz="2800" b="1" dirty="0" err="1">
                <a:solidFill>
                  <a:schemeClr val="accent1">
                    <a:lumMod val="50000"/>
                  </a:schemeClr>
                </a:solidFill>
                <a:latin typeface="Arial Nova" panose="020B0504020202020204" pitchFamily="34" charset="0"/>
              </a:rPr>
              <a:t>Sampling</a:t>
            </a:r>
            <a:r>
              <a:rPr lang="es-MX" sz="2800" b="1" dirty="0">
                <a:solidFill>
                  <a:schemeClr val="accent1">
                    <a:lumMod val="50000"/>
                  </a:schemeClr>
                </a:solidFill>
                <a:latin typeface="Arial Nova" panose="020B0504020202020204" pitchFamily="34" charset="0"/>
              </a:rPr>
              <a:t> </a:t>
            </a:r>
            <a:r>
              <a:rPr lang="es-MX" sz="2800" b="1" dirty="0" err="1">
                <a:solidFill>
                  <a:schemeClr val="accent1">
                    <a:lumMod val="50000"/>
                  </a:schemeClr>
                </a:solidFill>
                <a:latin typeface="Arial Nova" panose="020B0504020202020204" pitchFamily="34" charset="0"/>
              </a:rPr>
              <a:t>Methods</a:t>
            </a:r>
            <a:endParaRPr lang="es-MX" sz="2800" b="1" dirty="0">
              <a:solidFill>
                <a:schemeClr val="accent1">
                  <a:lumMod val="50000"/>
                </a:schemeClr>
              </a:solidFill>
              <a:latin typeface="Arial Nova" panose="020B0504020202020204" pitchFamily="34" charset="0"/>
            </a:endParaRPr>
          </a:p>
        </p:txBody>
      </p:sp>
      <p:grpSp>
        <p:nvGrpSpPr>
          <p:cNvPr id="190" name="Group 189">
            <a:extLst>
              <a:ext uri="{FF2B5EF4-FFF2-40B4-BE49-F238E27FC236}">
                <a16:creationId xmlns:a16="http://schemas.microsoft.com/office/drawing/2014/main" id="{325D2AD6-66A6-45F9-B474-C3A58E70754C}"/>
              </a:ext>
            </a:extLst>
          </p:cNvPr>
          <p:cNvGrpSpPr/>
          <p:nvPr/>
        </p:nvGrpSpPr>
        <p:grpSpPr>
          <a:xfrm>
            <a:off x="482264" y="4306977"/>
            <a:ext cx="5131919" cy="2066215"/>
            <a:chOff x="6144308" y="1681460"/>
            <a:chExt cx="5892350" cy="2372380"/>
          </a:xfrm>
        </p:grpSpPr>
        <p:sp>
          <p:nvSpPr>
            <p:cNvPr id="188" name="Rectangle: Rounded Corners 187">
              <a:extLst>
                <a:ext uri="{FF2B5EF4-FFF2-40B4-BE49-F238E27FC236}">
                  <a16:creationId xmlns:a16="http://schemas.microsoft.com/office/drawing/2014/main" id="{64415365-8C72-4D2F-B7B2-DA2B96D88576}"/>
                </a:ext>
              </a:extLst>
            </p:cNvPr>
            <p:cNvSpPr/>
            <p:nvPr/>
          </p:nvSpPr>
          <p:spPr>
            <a:xfrm>
              <a:off x="6144308" y="1681460"/>
              <a:ext cx="5892350" cy="237238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A140A957-8CC3-4D87-8C72-B7B79015B861}"/>
                </a:ext>
              </a:extLst>
            </p:cNvPr>
            <p:cNvGrpSpPr/>
            <p:nvPr/>
          </p:nvGrpSpPr>
          <p:grpSpPr>
            <a:xfrm>
              <a:off x="6345590" y="2054696"/>
              <a:ext cx="5552465" cy="1827804"/>
              <a:chOff x="416511" y="1894988"/>
              <a:chExt cx="7434710" cy="2447416"/>
            </a:xfrm>
          </p:grpSpPr>
          <p:grpSp>
            <p:nvGrpSpPr>
              <p:cNvPr id="97" name="Group 96">
                <a:extLst>
                  <a:ext uri="{FF2B5EF4-FFF2-40B4-BE49-F238E27FC236}">
                    <a16:creationId xmlns:a16="http://schemas.microsoft.com/office/drawing/2014/main" id="{547F6E4A-16BB-437D-8561-1EA3D0F846BA}"/>
                  </a:ext>
                </a:extLst>
              </p:cNvPr>
              <p:cNvGrpSpPr/>
              <p:nvPr/>
            </p:nvGrpSpPr>
            <p:grpSpPr>
              <a:xfrm>
                <a:off x="416511" y="1922337"/>
                <a:ext cx="2727383" cy="2420067"/>
                <a:chOff x="804386" y="2722575"/>
                <a:chExt cx="3799924" cy="3313841"/>
              </a:xfrm>
            </p:grpSpPr>
            <p:grpSp>
              <p:nvGrpSpPr>
                <p:cNvPr id="143" name="Group 142">
                  <a:extLst>
                    <a:ext uri="{FF2B5EF4-FFF2-40B4-BE49-F238E27FC236}">
                      <a16:creationId xmlns:a16="http://schemas.microsoft.com/office/drawing/2014/main" id="{B86C659B-C06F-4C79-B197-FA8120ADCC7E}"/>
                    </a:ext>
                  </a:extLst>
                </p:cNvPr>
                <p:cNvGrpSpPr/>
                <p:nvPr/>
              </p:nvGrpSpPr>
              <p:grpSpPr>
                <a:xfrm>
                  <a:off x="970920" y="2722575"/>
                  <a:ext cx="3623224" cy="3313841"/>
                  <a:chOff x="1015236" y="2452720"/>
                  <a:chExt cx="2586216" cy="2224471"/>
                </a:xfrm>
              </p:grpSpPr>
              <p:sp>
                <p:nvSpPr>
                  <p:cNvPr id="159" name="Oval 158">
                    <a:extLst>
                      <a:ext uri="{FF2B5EF4-FFF2-40B4-BE49-F238E27FC236}">
                        <a16:creationId xmlns:a16="http://schemas.microsoft.com/office/drawing/2014/main" id="{523F788B-7CED-4D69-90C0-198691D037F4}"/>
                      </a:ext>
                    </a:extLst>
                  </p:cNvPr>
                  <p:cNvSpPr/>
                  <p:nvPr/>
                </p:nvSpPr>
                <p:spPr>
                  <a:xfrm>
                    <a:off x="2145058" y="245272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A597C3F-EBC2-40C8-A27D-1EF9EDEFACC3}"/>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1015710-A6CA-4D7F-AABA-D4768DC52C18}"/>
                      </a:ext>
                    </a:extLst>
                  </p:cNvPr>
                  <p:cNvSpPr/>
                  <p:nvPr/>
                </p:nvSpPr>
                <p:spPr>
                  <a:xfrm>
                    <a:off x="1810465" y="364132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A14CB835-26AB-4B8F-A7EB-980C29E5ECD6}"/>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4072855-3E92-41D2-833D-84B9BFCD146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A8B741B-09C6-4294-AEDB-6439EFA6FB0D}"/>
                      </a:ext>
                    </a:extLst>
                  </p:cNvPr>
                  <p:cNvSpPr/>
                  <p:nvPr/>
                </p:nvSpPr>
                <p:spPr>
                  <a:xfrm>
                    <a:off x="2618300" y="3951858"/>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B405FD4-E901-4AAC-BB1A-6CEFCEDD5FF1}"/>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B588EB3-F5AC-4411-A98E-D6E588DA465D}"/>
                      </a:ext>
                    </a:extLst>
                  </p:cNvPr>
                  <p:cNvSpPr/>
                  <p:nvPr/>
                </p:nvSpPr>
                <p:spPr>
                  <a:xfrm>
                    <a:off x="2359335" y="32460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C38D74B-8B8E-4FA5-ACE9-FE99E3ADE551}"/>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7F810512-B91E-49F0-9AE0-FF3787CC6239}"/>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ECCED633-58B0-47D1-A037-74BAF0D054B5}"/>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B708272-6720-4EE6-B51F-A436027A851B}"/>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9B6047A7-3BD6-4C67-9CE0-9C22AC020B76}"/>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2" name="Straight Connector 171">
                    <a:extLst>
                      <a:ext uri="{FF2B5EF4-FFF2-40B4-BE49-F238E27FC236}">
                        <a16:creationId xmlns:a16="http://schemas.microsoft.com/office/drawing/2014/main" id="{AB8892CE-489F-4165-BF09-FCB36C08ABAD}"/>
                      </a:ext>
                    </a:extLst>
                  </p:cNvPr>
                  <p:cNvCxnSpPr>
                    <a:stCxn id="163" idx="0"/>
                    <a:endCxn id="159"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179F51C-FD4D-4BD7-A03B-E9E0B912AE7E}"/>
                      </a:ext>
                    </a:extLst>
                  </p:cNvPr>
                  <p:cNvCxnSpPr>
                    <a:stCxn id="161" idx="2"/>
                    <a:endCxn id="160"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EA336A9-D47E-466E-976C-B21189844F52}"/>
                      </a:ext>
                    </a:extLst>
                  </p:cNvPr>
                  <p:cNvCxnSpPr>
                    <a:stCxn id="161" idx="7"/>
                    <a:endCxn id="166"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8614176-20BF-4D15-9CBB-169B7E413976}"/>
                      </a:ext>
                    </a:extLst>
                  </p:cNvPr>
                  <p:cNvCxnSpPr>
                    <a:stCxn id="166" idx="6"/>
                    <a:endCxn id="171"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BFF1BE-EFF9-4B69-93D8-0CE6CA465E65}"/>
                      </a:ext>
                    </a:extLst>
                  </p:cNvPr>
                  <p:cNvCxnSpPr>
                    <a:stCxn id="169" idx="0"/>
                    <a:endCxn id="161"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42A9AA-7E4A-4F7A-88A7-AAB57031D342}"/>
                      </a:ext>
                    </a:extLst>
                  </p:cNvPr>
                  <p:cNvCxnSpPr>
                    <a:stCxn id="169" idx="0"/>
                    <a:endCxn id="162"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C3E755F-9967-4A66-8A91-7A445473CD08}"/>
                      </a:ext>
                    </a:extLst>
                  </p:cNvPr>
                  <p:cNvCxnSpPr>
                    <a:stCxn id="164" idx="0"/>
                    <a:endCxn id="168"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1B237DF-C3C9-4BFF-A78D-7BDF130943A7}"/>
                      </a:ext>
                    </a:extLst>
                  </p:cNvPr>
                  <p:cNvCxnSpPr>
                    <a:stCxn id="165" idx="7"/>
                    <a:endCxn id="164"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FE66B70-9756-44E6-AC6B-C4FD893F7456}"/>
                      </a:ext>
                    </a:extLst>
                  </p:cNvPr>
                  <p:cNvCxnSpPr>
                    <a:stCxn id="169" idx="6"/>
                    <a:endCxn id="164"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6B9FCA1-916C-4D93-979E-9540C974048B}"/>
                      </a:ext>
                    </a:extLst>
                  </p:cNvPr>
                  <p:cNvCxnSpPr>
                    <a:stCxn id="165" idx="5"/>
                    <a:endCxn id="167"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24B3085-00A2-4C3B-874A-0C583C1A97AB}"/>
                      </a:ext>
                    </a:extLst>
                  </p:cNvPr>
                  <p:cNvCxnSpPr>
                    <a:stCxn id="167" idx="7"/>
                    <a:endCxn id="170"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267730A-70DD-449C-A334-5EAD438BD203}"/>
                      </a:ext>
                    </a:extLst>
                  </p:cNvPr>
                  <p:cNvCxnSpPr>
                    <a:stCxn id="160" idx="6"/>
                    <a:endCxn id="163"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4881495-BDC2-461E-8599-B7ACD6F2E208}"/>
                      </a:ext>
                    </a:extLst>
                  </p:cNvPr>
                  <p:cNvCxnSpPr>
                    <a:stCxn id="166" idx="1"/>
                    <a:endCxn id="163"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65CB5F0-2F2C-4636-994F-EE3EA3FC2169}"/>
                      </a:ext>
                    </a:extLst>
                  </p:cNvPr>
                  <p:cNvCxnSpPr>
                    <a:stCxn id="168" idx="7"/>
                    <a:endCxn id="170"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E785BA5B-7025-4791-A89D-4AFAB4946542}"/>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51808EA8-E986-4578-AE66-0A2C14011215}"/>
                    </a:ext>
                  </a:extLst>
                </p:cNvPr>
                <p:cNvSpPr/>
                <p:nvPr/>
              </p:nvSpPr>
              <p:spPr>
                <a:xfrm>
                  <a:off x="804386" y="4342047"/>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5A3A076-BBBF-4CA9-A5BE-230C4E1A550C}"/>
                    </a:ext>
                  </a:extLst>
                </p:cNvPr>
                <p:cNvSpPr/>
                <p:nvPr/>
              </p:nvSpPr>
              <p:spPr>
                <a:xfrm>
                  <a:off x="2887913" y="4493271"/>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E95939-938C-44F8-AD82-FB430056F68F}"/>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2402C12-70E2-48BD-BEDA-2AB36E5261DE}"/>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37F412C7-3BE4-4AFE-BBA1-87DF031D0114}"/>
                    </a:ext>
                  </a:extLst>
                </p:cNvPr>
                <p:cNvCxnSpPr>
                  <a:stCxn id="144" idx="6"/>
                  <a:endCxn id="159"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2F514D0-C207-413A-BEC7-954EF30C0E4E}"/>
                    </a:ext>
                  </a:extLst>
                </p:cNvPr>
                <p:cNvCxnSpPr>
                  <a:stCxn id="145" idx="7"/>
                  <a:endCxn id="161" idx="2"/>
                </p:cNvCxnSpPr>
                <p:nvPr/>
              </p:nvCxnSpPr>
              <p:spPr>
                <a:xfrm>
                  <a:off x="952371" y="4369046"/>
                  <a:ext cx="1132645" cy="216405"/>
                </a:xfrm>
                <a:prstGeom prst="line">
                  <a:avLst/>
                </a:prstGeom>
                <a:solidFill>
                  <a:schemeClr val="accent6">
                    <a:lumMod val="50000"/>
                  </a:schemeClr>
                </a:solid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594D7AB-6ABA-4B19-A7B9-56F2CAFA6E8F}"/>
                    </a:ext>
                  </a:extLst>
                </p:cNvPr>
                <p:cNvCxnSpPr>
                  <a:stCxn id="145" idx="4"/>
                  <a:endCxn id="162"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6CE2A58-7534-4795-AF8B-D3869918BDEA}"/>
                    </a:ext>
                  </a:extLst>
                </p:cNvPr>
                <p:cNvCxnSpPr>
                  <a:stCxn id="148" idx="0"/>
                  <a:endCxn id="170"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BD7DD6B-0191-45D7-894D-7A149475032F}"/>
                    </a:ext>
                  </a:extLst>
                </p:cNvPr>
                <p:cNvCxnSpPr>
                  <a:stCxn id="146" idx="0"/>
                  <a:endCxn id="166"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08A15A3-3B90-49E3-B012-5C6B948EE033}"/>
                    </a:ext>
                  </a:extLst>
                </p:cNvPr>
                <p:cNvCxnSpPr>
                  <a:stCxn id="147" idx="6"/>
                  <a:endCxn id="171"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243135-ACB5-496E-8BC6-51F15D8AE866}"/>
                    </a:ext>
                  </a:extLst>
                </p:cNvPr>
                <p:cNvCxnSpPr>
                  <a:stCxn id="163" idx="6"/>
                  <a:endCxn id="147"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28EDCC-6F1A-4BE5-BBD7-518878DC91A3}"/>
                    </a:ext>
                  </a:extLst>
                </p:cNvPr>
                <p:cNvCxnSpPr>
                  <a:stCxn id="146" idx="5"/>
                  <a:endCxn id="164"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1BE2C7E-69C9-4B77-A704-4D0E368A0491}"/>
                    </a:ext>
                  </a:extLst>
                </p:cNvPr>
                <p:cNvCxnSpPr>
                  <a:stCxn id="171" idx="6"/>
                  <a:endCxn id="170"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4FC818-714B-446C-8CCB-87ECE62F5393}"/>
                    </a:ext>
                  </a:extLst>
                </p:cNvPr>
                <p:cNvCxnSpPr>
                  <a:stCxn id="161" idx="6"/>
                  <a:endCxn id="146"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E684225-DF30-4ED1-A269-EED2F59D4971}"/>
                  </a:ext>
                </a:extLst>
              </p:cNvPr>
              <p:cNvGrpSpPr/>
              <p:nvPr/>
            </p:nvGrpSpPr>
            <p:grpSpPr>
              <a:xfrm>
                <a:off x="5123838" y="1894988"/>
                <a:ext cx="2727383" cy="2420067"/>
                <a:chOff x="804386" y="2722575"/>
                <a:chExt cx="3799924" cy="3313841"/>
              </a:xfrm>
            </p:grpSpPr>
            <p:grpSp>
              <p:nvGrpSpPr>
                <p:cNvPr id="100" name="Group 99">
                  <a:extLst>
                    <a:ext uri="{FF2B5EF4-FFF2-40B4-BE49-F238E27FC236}">
                      <a16:creationId xmlns:a16="http://schemas.microsoft.com/office/drawing/2014/main" id="{739A5F9A-B696-4041-AA2D-37E0EBD23177}"/>
                    </a:ext>
                  </a:extLst>
                </p:cNvPr>
                <p:cNvGrpSpPr/>
                <p:nvPr/>
              </p:nvGrpSpPr>
              <p:grpSpPr>
                <a:xfrm>
                  <a:off x="970920" y="2722575"/>
                  <a:ext cx="3623224" cy="3313841"/>
                  <a:chOff x="1015236" y="2452720"/>
                  <a:chExt cx="2586216" cy="2224471"/>
                </a:xfrm>
              </p:grpSpPr>
              <p:sp>
                <p:nvSpPr>
                  <p:cNvPr id="116" name="Oval 115">
                    <a:extLst>
                      <a:ext uri="{FF2B5EF4-FFF2-40B4-BE49-F238E27FC236}">
                        <a16:creationId xmlns:a16="http://schemas.microsoft.com/office/drawing/2014/main" id="{E4FC9171-0606-45AE-BBCA-BBB0A9B8BA5B}"/>
                      </a:ext>
                    </a:extLst>
                  </p:cNvPr>
                  <p:cNvSpPr/>
                  <p:nvPr/>
                </p:nvSpPr>
                <p:spPr>
                  <a:xfrm>
                    <a:off x="2145058" y="2452720"/>
                    <a:ext cx="123753" cy="123754"/>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20909569-607D-47E6-98E5-AB15C76BB309}"/>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40DD99F-6B3C-49CC-BA71-D301460410C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722D725-A8EC-4E7F-ACD1-99F767F62316}"/>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54432BE-6A3C-4BB5-9B01-DC5194A76DF5}"/>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28E6F35-E6EA-44BE-80D5-F5939061C106}"/>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7311316-D122-4AE9-931A-9CC7FC83344D}"/>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E61767E-8231-423F-83EE-2B40BE69C04D}"/>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B195AB6-B6B5-4124-851B-ED40E014CFE5}"/>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72236C8-5D55-4809-B502-7F235D4AA6A2}"/>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56723A-1F0A-4C64-978F-3BD3A9AAA028}"/>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A61F538-6227-4702-A1A3-74F3B69FEFE3}"/>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5227A4B-83DF-4E61-9FC2-F42385E2DB65}"/>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7C151C5-2E42-4D69-A04B-DA3E367A9C06}"/>
                      </a:ext>
                    </a:extLst>
                  </p:cNvPr>
                  <p:cNvCxnSpPr>
                    <a:stCxn id="120" idx="0"/>
                    <a:endCxn id="116"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16145A-8821-46C1-8AE1-A247EFC24AA0}"/>
                      </a:ext>
                    </a:extLst>
                  </p:cNvPr>
                  <p:cNvCxnSpPr>
                    <a:stCxn id="118" idx="2"/>
                    <a:endCxn id="117"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13A0CB2-D531-4104-878B-F4718F60EF07}"/>
                      </a:ext>
                    </a:extLst>
                  </p:cNvPr>
                  <p:cNvCxnSpPr>
                    <a:stCxn id="118" idx="7"/>
                    <a:endCxn id="123"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D009D45-E1C2-4781-81DF-37AF06517573}"/>
                      </a:ext>
                    </a:extLst>
                  </p:cNvPr>
                  <p:cNvCxnSpPr>
                    <a:stCxn id="123" idx="6"/>
                    <a:endCxn id="128"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CC439D-BF5A-40B2-AEBF-468A6DADCA8F}"/>
                      </a:ext>
                    </a:extLst>
                  </p:cNvPr>
                  <p:cNvCxnSpPr>
                    <a:stCxn id="126" idx="0"/>
                    <a:endCxn id="118"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D3B8278-B627-4B3A-A3E7-C2265209AAB8}"/>
                      </a:ext>
                    </a:extLst>
                  </p:cNvPr>
                  <p:cNvCxnSpPr>
                    <a:stCxn id="126" idx="0"/>
                    <a:endCxn id="119"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85329DF-74A0-4837-8C7C-E25ACFADED8B}"/>
                      </a:ext>
                    </a:extLst>
                  </p:cNvPr>
                  <p:cNvCxnSpPr>
                    <a:stCxn id="121" idx="0"/>
                    <a:endCxn id="125"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7853A3C-187C-45EA-BD18-5BCBBE1D86A0}"/>
                      </a:ext>
                    </a:extLst>
                  </p:cNvPr>
                  <p:cNvCxnSpPr>
                    <a:stCxn id="122" idx="7"/>
                    <a:endCxn id="121"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89C7796-2930-46A1-866A-0CF8004651AF}"/>
                      </a:ext>
                    </a:extLst>
                  </p:cNvPr>
                  <p:cNvCxnSpPr>
                    <a:stCxn id="126" idx="6"/>
                    <a:endCxn id="121"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71497F3-0B35-4A7D-B1F6-9A7A1D7B6352}"/>
                      </a:ext>
                    </a:extLst>
                  </p:cNvPr>
                  <p:cNvCxnSpPr>
                    <a:stCxn id="122" idx="5"/>
                    <a:endCxn id="124"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BBE71F-A30C-4262-B86D-73405117380D}"/>
                      </a:ext>
                    </a:extLst>
                  </p:cNvPr>
                  <p:cNvCxnSpPr>
                    <a:stCxn id="124" idx="7"/>
                    <a:endCxn id="127"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8E01D8F-6DC6-49E3-A077-653758868938}"/>
                      </a:ext>
                    </a:extLst>
                  </p:cNvPr>
                  <p:cNvCxnSpPr>
                    <a:stCxn id="117" idx="6"/>
                    <a:endCxn id="120"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827D051-4714-4243-9933-95E699AB7F05}"/>
                      </a:ext>
                    </a:extLst>
                  </p:cNvPr>
                  <p:cNvCxnSpPr>
                    <a:stCxn id="123" idx="1"/>
                    <a:endCxn id="120"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173C60C-8FE9-471F-B94B-E852B53AEC8B}"/>
                      </a:ext>
                    </a:extLst>
                  </p:cNvPr>
                  <p:cNvCxnSpPr>
                    <a:stCxn id="125" idx="7"/>
                    <a:endCxn id="127"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01" name="Oval 100">
                  <a:extLst>
                    <a:ext uri="{FF2B5EF4-FFF2-40B4-BE49-F238E27FC236}">
                      <a16:creationId xmlns:a16="http://schemas.microsoft.com/office/drawing/2014/main" id="{6730398D-9344-42E6-A576-1A3A0A380B95}"/>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B0225A8B-418E-485D-A69D-33D850FDF25C}"/>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AE892C3-4B5F-4677-9516-D464EF68D0F3}"/>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DEDED0C-4FC1-4E33-A80A-528B171A8E83}"/>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46C132B-6E02-4860-AB80-D39B350EC68C}"/>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DBCD3981-23B6-44D5-9F37-E47D903BEC76}"/>
                    </a:ext>
                  </a:extLst>
                </p:cNvPr>
                <p:cNvCxnSpPr>
                  <a:stCxn id="101" idx="6"/>
                  <a:endCxn id="116"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C215A78-4347-4287-B8BE-4D8E98E7BBFA}"/>
                    </a:ext>
                  </a:extLst>
                </p:cNvPr>
                <p:cNvCxnSpPr>
                  <a:stCxn id="102" idx="7"/>
                  <a:endCxn id="118"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878863E-5F4D-4BB2-8560-7B901C9780EB}"/>
                    </a:ext>
                  </a:extLst>
                </p:cNvPr>
                <p:cNvCxnSpPr>
                  <a:stCxn id="102" idx="4"/>
                  <a:endCxn id="119"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9C100B-E7C2-4A5B-A578-ECDFE2D78A8B}"/>
                    </a:ext>
                  </a:extLst>
                </p:cNvPr>
                <p:cNvCxnSpPr>
                  <a:stCxn id="105" idx="0"/>
                  <a:endCxn id="127"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48CE13-A071-4AE4-B0DB-F349A6A5A474}"/>
                    </a:ext>
                  </a:extLst>
                </p:cNvPr>
                <p:cNvCxnSpPr>
                  <a:stCxn id="103" idx="0"/>
                  <a:endCxn id="123"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8E85777-0976-4B4E-BCC8-A2E1C7038002}"/>
                    </a:ext>
                  </a:extLst>
                </p:cNvPr>
                <p:cNvCxnSpPr>
                  <a:stCxn id="104" idx="6"/>
                  <a:endCxn id="128"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452FE98-33A6-4BDE-B069-91DA6BB32F72}"/>
                    </a:ext>
                  </a:extLst>
                </p:cNvPr>
                <p:cNvCxnSpPr>
                  <a:stCxn id="120" idx="6"/>
                  <a:endCxn id="104"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7C5BC02-1242-45F2-84BC-A6F86CDB8989}"/>
                    </a:ext>
                  </a:extLst>
                </p:cNvPr>
                <p:cNvCxnSpPr>
                  <a:stCxn id="103" idx="5"/>
                  <a:endCxn id="121"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886056-9AFD-427C-A98B-E3754733BB9A}"/>
                    </a:ext>
                  </a:extLst>
                </p:cNvPr>
                <p:cNvCxnSpPr>
                  <a:stCxn id="128" idx="6"/>
                  <a:endCxn id="127"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953140A-1EDD-4F7C-9C11-70C54BF44BBB}"/>
                    </a:ext>
                  </a:extLst>
                </p:cNvPr>
                <p:cNvCxnSpPr>
                  <a:stCxn id="118" idx="6"/>
                  <a:endCxn id="103"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9" name="Right Arrow 1">
                <a:extLst>
                  <a:ext uri="{FF2B5EF4-FFF2-40B4-BE49-F238E27FC236}">
                    <a16:creationId xmlns:a16="http://schemas.microsoft.com/office/drawing/2014/main" id="{B658A02A-7853-46B7-B0B4-8830AEFCB863}"/>
                  </a:ext>
                </a:extLst>
              </p:cNvPr>
              <p:cNvSpPr/>
              <p:nvPr/>
            </p:nvSpPr>
            <p:spPr>
              <a:xfrm>
                <a:off x="3725980" y="2941288"/>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88F5FCC3-C78F-42C8-80E1-C820B14D7946}"/>
                </a:ext>
              </a:extLst>
            </p:cNvPr>
            <p:cNvSpPr txBox="1"/>
            <p:nvPr/>
          </p:nvSpPr>
          <p:spPr>
            <a:xfrm>
              <a:off x="8107730" y="1748004"/>
              <a:ext cx="1658097" cy="424058"/>
            </a:xfrm>
            <a:prstGeom prst="rect">
              <a:avLst/>
            </a:prstGeom>
            <a:noFill/>
          </p:spPr>
          <p:txBody>
            <a:bodyPr wrap="none" rtlCol="0">
              <a:spAutoFit/>
            </a:bodyPr>
            <a:lstStyle/>
            <a:p>
              <a:r>
                <a:rPr lang="es-MX" dirty="0" err="1"/>
                <a:t>Edge</a:t>
              </a:r>
              <a:r>
                <a:rPr lang="es-MX" dirty="0"/>
                <a:t> </a:t>
              </a:r>
              <a:r>
                <a:rPr lang="es-MX" dirty="0" err="1"/>
                <a:t>induced</a:t>
              </a:r>
              <a:endParaRPr lang="en-US" dirty="0"/>
            </a:p>
          </p:txBody>
        </p:sp>
      </p:grpSp>
      <p:grpSp>
        <p:nvGrpSpPr>
          <p:cNvPr id="377" name="Group 376">
            <a:extLst>
              <a:ext uri="{FF2B5EF4-FFF2-40B4-BE49-F238E27FC236}">
                <a16:creationId xmlns:a16="http://schemas.microsoft.com/office/drawing/2014/main" id="{9D43A24F-1392-4624-B0BC-6F2365903ED2}"/>
              </a:ext>
            </a:extLst>
          </p:cNvPr>
          <p:cNvGrpSpPr/>
          <p:nvPr/>
        </p:nvGrpSpPr>
        <p:grpSpPr>
          <a:xfrm>
            <a:off x="482264" y="1834686"/>
            <a:ext cx="5152961" cy="2074687"/>
            <a:chOff x="91441" y="1681460"/>
            <a:chExt cx="5892350" cy="2372380"/>
          </a:xfrm>
        </p:grpSpPr>
        <p:sp>
          <p:nvSpPr>
            <p:cNvPr id="378" name="Rectangle: Rounded Corners 377">
              <a:extLst>
                <a:ext uri="{FF2B5EF4-FFF2-40B4-BE49-F238E27FC236}">
                  <a16:creationId xmlns:a16="http://schemas.microsoft.com/office/drawing/2014/main" id="{7600757E-2FC5-4FBD-A74F-ACA2F2FE72B7}"/>
                </a:ext>
              </a:extLst>
            </p:cNvPr>
            <p:cNvSpPr/>
            <p:nvPr/>
          </p:nvSpPr>
          <p:spPr>
            <a:xfrm>
              <a:off x="91441" y="1681460"/>
              <a:ext cx="5892350" cy="237238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a:extLst>
                <a:ext uri="{FF2B5EF4-FFF2-40B4-BE49-F238E27FC236}">
                  <a16:creationId xmlns:a16="http://schemas.microsoft.com/office/drawing/2014/main" id="{F5C11611-CF2C-4334-A65C-899C3EC0EA77}"/>
                </a:ext>
              </a:extLst>
            </p:cNvPr>
            <p:cNvGrpSpPr/>
            <p:nvPr/>
          </p:nvGrpSpPr>
          <p:grpSpPr>
            <a:xfrm>
              <a:off x="177407" y="1989287"/>
              <a:ext cx="5552465" cy="1827804"/>
              <a:chOff x="416511" y="1894988"/>
              <a:chExt cx="7434710" cy="2447416"/>
            </a:xfrm>
          </p:grpSpPr>
          <p:grpSp>
            <p:nvGrpSpPr>
              <p:cNvPr id="381" name="Group 380">
                <a:extLst>
                  <a:ext uri="{FF2B5EF4-FFF2-40B4-BE49-F238E27FC236}">
                    <a16:creationId xmlns:a16="http://schemas.microsoft.com/office/drawing/2014/main" id="{189650B8-3EC0-4EDE-93B5-982D60267C80}"/>
                  </a:ext>
                </a:extLst>
              </p:cNvPr>
              <p:cNvGrpSpPr/>
              <p:nvPr/>
            </p:nvGrpSpPr>
            <p:grpSpPr>
              <a:xfrm>
                <a:off x="416511" y="1922337"/>
                <a:ext cx="2727383" cy="2420067"/>
                <a:chOff x="804386" y="2722575"/>
                <a:chExt cx="3799924" cy="3313841"/>
              </a:xfrm>
            </p:grpSpPr>
            <p:grpSp>
              <p:nvGrpSpPr>
                <p:cNvPr id="427" name="Group 426">
                  <a:extLst>
                    <a:ext uri="{FF2B5EF4-FFF2-40B4-BE49-F238E27FC236}">
                      <a16:creationId xmlns:a16="http://schemas.microsoft.com/office/drawing/2014/main" id="{65AAC50E-317E-4409-8E6F-3079F14FC543}"/>
                    </a:ext>
                  </a:extLst>
                </p:cNvPr>
                <p:cNvGrpSpPr/>
                <p:nvPr/>
              </p:nvGrpSpPr>
              <p:grpSpPr>
                <a:xfrm>
                  <a:off x="970920" y="2722575"/>
                  <a:ext cx="3623224" cy="3313841"/>
                  <a:chOff x="1015236" y="2452720"/>
                  <a:chExt cx="2586216" cy="2224471"/>
                </a:xfrm>
              </p:grpSpPr>
              <p:sp>
                <p:nvSpPr>
                  <p:cNvPr id="443" name="Oval 442">
                    <a:extLst>
                      <a:ext uri="{FF2B5EF4-FFF2-40B4-BE49-F238E27FC236}">
                        <a16:creationId xmlns:a16="http://schemas.microsoft.com/office/drawing/2014/main" id="{7AC5E953-9C46-4974-9E81-523738451A29}"/>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13C12236-2252-450E-AB63-B7BFD51BE705}"/>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B35A8AE8-3208-4DA8-8A35-C2639AA1F0C6}"/>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7AFFEC56-1167-4070-9D74-4150ED3C2CE4}"/>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417FA48D-B431-4FF4-921C-7437317C4DDB}"/>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9FF33C87-40F9-44CB-986F-3FDE55371217}"/>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B8C9FEB7-5420-4455-8728-1D9B815FC58F}"/>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E9D64B0F-4E15-43B7-B785-746A98437AAE}"/>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E8D7B777-1EB8-4ADE-9BA4-CB25C009D32D}"/>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B8CD9EE0-7C54-4556-9F4A-B5134DF1984E}"/>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AD0818C-976E-4A7A-93B7-32689129C11E}"/>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867FFAD7-E5CE-4E15-9D73-B01A0BB85642}"/>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06826D9-2DAE-49CB-90EB-284269DCA141}"/>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6" name="Straight Connector 455">
                    <a:extLst>
                      <a:ext uri="{FF2B5EF4-FFF2-40B4-BE49-F238E27FC236}">
                        <a16:creationId xmlns:a16="http://schemas.microsoft.com/office/drawing/2014/main" id="{B5912AC5-4C68-4636-B12B-5FEC68BF4F2E}"/>
                      </a:ext>
                    </a:extLst>
                  </p:cNvPr>
                  <p:cNvCxnSpPr>
                    <a:stCxn id="447" idx="0"/>
                    <a:endCxn id="443"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C59734A1-3CC9-469E-A7F7-13A8022D5C76}"/>
                      </a:ext>
                    </a:extLst>
                  </p:cNvPr>
                  <p:cNvCxnSpPr>
                    <a:stCxn id="445" idx="2"/>
                    <a:endCxn id="444"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A03EF928-0C42-4EEF-9CEB-4AC266C92891}"/>
                      </a:ext>
                    </a:extLst>
                  </p:cNvPr>
                  <p:cNvCxnSpPr>
                    <a:stCxn id="445" idx="7"/>
                    <a:endCxn id="450" idx="2"/>
                  </p:cNvCxnSpPr>
                  <p:nvPr/>
                </p:nvCxnSpPr>
                <p:spPr>
                  <a:xfrm flipV="1">
                    <a:off x="1916095" y="3307883"/>
                    <a:ext cx="443240" cy="3515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55FBC8AE-ADE4-4549-9ED6-43A3C3D4EAE0}"/>
                      </a:ext>
                    </a:extLst>
                  </p:cNvPr>
                  <p:cNvCxnSpPr>
                    <a:stCxn id="450" idx="6"/>
                    <a:endCxn id="455" idx="3"/>
                  </p:cNvCxnSpPr>
                  <p:nvPr/>
                </p:nvCxnSpPr>
                <p:spPr>
                  <a:xfrm flipV="1">
                    <a:off x="2483088" y="2971613"/>
                    <a:ext cx="486782" cy="33627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29FC8F93-887C-454E-9E4A-50F3913ABCD4}"/>
                      </a:ext>
                    </a:extLst>
                  </p:cNvPr>
                  <p:cNvCxnSpPr>
                    <a:stCxn id="453" idx="0"/>
                    <a:endCxn id="445"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9B6FA2F-DDE1-4DAE-8695-2EBC524E313A}"/>
                      </a:ext>
                    </a:extLst>
                  </p:cNvPr>
                  <p:cNvCxnSpPr>
                    <a:stCxn id="453" idx="0"/>
                    <a:endCxn id="446"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51EE1AC-262E-442A-9B01-B2223AC6DEE7}"/>
                      </a:ext>
                    </a:extLst>
                  </p:cNvPr>
                  <p:cNvCxnSpPr>
                    <a:stCxn id="448" idx="0"/>
                    <a:endCxn id="452"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A3FDD1B7-ADAA-41DD-B539-3D49BF2F04DF}"/>
                      </a:ext>
                    </a:extLst>
                  </p:cNvPr>
                  <p:cNvCxnSpPr>
                    <a:stCxn id="449" idx="7"/>
                    <a:endCxn id="448"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D54F7A5-CC68-4C21-B4E4-EECE164A769D}"/>
                      </a:ext>
                    </a:extLst>
                  </p:cNvPr>
                  <p:cNvCxnSpPr>
                    <a:stCxn id="453" idx="6"/>
                    <a:endCxn id="448"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F4019061-A146-4DFA-879B-314C5BD48516}"/>
                      </a:ext>
                    </a:extLst>
                  </p:cNvPr>
                  <p:cNvCxnSpPr>
                    <a:stCxn id="449" idx="5"/>
                    <a:endCxn id="451"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EE6A44C0-553F-4885-B6EC-494C409A0E25}"/>
                      </a:ext>
                    </a:extLst>
                  </p:cNvPr>
                  <p:cNvCxnSpPr>
                    <a:stCxn id="451" idx="7"/>
                    <a:endCxn id="454"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7FAFF2A5-979C-4C88-BD38-509802C7618E}"/>
                      </a:ext>
                    </a:extLst>
                  </p:cNvPr>
                  <p:cNvCxnSpPr>
                    <a:stCxn id="444" idx="6"/>
                    <a:endCxn id="447"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BE927182-2FE0-4C93-95C6-1E646722D89D}"/>
                      </a:ext>
                    </a:extLst>
                  </p:cNvPr>
                  <p:cNvCxnSpPr>
                    <a:stCxn id="450" idx="1"/>
                    <a:endCxn id="447"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280A547-D2AB-433B-8A2E-844DF234508D}"/>
                      </a:ext>
                    </a:extLst>
                  </p:cNvPr>
                  <p:cNvCxnSpPr>
                    <a:stCxn id="452" idx="7"/>
                    <a:endCxn id="454"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28" name="Oval 427">
                  <a:extLst>
                    <a:ext uri="{FF2B5EF4-FFF2-40B4-BE49-F238E27FC236}">
                      <a16:creationId xmlns:a16="http://schemas.microsoft.com/office/drawing/2014/main" id="{74C0D123-7A07-43F0-9C53-3E9E9815864B}"/>
                    </a:ext>
                  </a:extLst>
                </p:cNvPr>
                <p:cNvSpPr/>
                <p:nvPr/>
              </p:nvSpPr>
              <p:spPr>
                <a:xfrm>
                  <a:off x="1438069" y="3037278"/>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A712DC3-D1A0-4F40-AF88-FD215B7698E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82C4C9AB-C23C-4FFA-9B6A-D2D6E0ACC1E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87EECB44-0D9C-4338-A4A8-8D61176BC7A8}"/>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476EAEEA-F341-4E21-B2ED-572D4511C7CC}"/>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3" name="Straight Connector 432">
                  <a:extLst>
                    <a:ext uri="{FF2B5EF4-FFF2-40B4-BE49-F238E27FC236}">
                      <a16:creationId xmlns:a16="http://schemas.microsoft.com/office/drawing/2014/main" id="{DFE3FCB2-AD0E-47F7-9091-4C2B70E3527F}"/>
                    </a:ext>
                  </a:extLst>
                </p:cNvPr>
                <p:cNvCxnSpPr>
                  <a:stCxn id="428" idx="6"/>
                  <a:endCxn id="443" idx="2"/>
                </p:cNvCxnSpPr>
                <p:nvPr/>
              </p:nvCxnSpPr>
              <p:spPr>
                <a:xfrm flipV="1">
                  <a:off x="1611444" y="2814755"/>
                  <a:ext cx="942328" cy="314703"/>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9C0CBB7-CFB2-4EE6-B25C-E232D508364F}"/>
                    </a:ext>
                  </a:extLst>
                </p:cNvPr>
                <p:cNvCxnSpPr>
                  <a:stCxn id="429" idx="7"/>
                  <a:endCxn id="445" idx="2"/>
                </p:cNvCxnSpPr>
                <p:nvPr/>
              </p:nvCxnSpPr>
              <p:spPr>
                <a:xfrm>
                  <a:off x="952371" y="4369046"/>
                  <a:ext cx="1132645" cy="21640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BC622070-F55D-4D5F-AE03-88D4F0B51F92}"/>
                    </a:ext>
                  </a:extLst>
                </p:cNvPr>
                <p:cNvCxnSpPr>
                  <a:stCxn id="429" idx="4"/>
                  <a:endCxn id="446"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BB2FA4D-0BDE-4970-854C-7982A36D1001}"/>
                    </a:ext>
                  </a:extLst>
                </p:cNvPr>
                <p:cNvCxnSpPr>
                  <a:stCxn id="432" idx="0"/>
                  <a:endCxn id="454"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38B8B656-14B8-42D0-AD8F-972B59EE16C0}"/>
                    </a:ext>
                  </a:extLst>
                </p:cNvPr>
                <p:cNvCxnSpPr>
                  <a:stCxn id="430" idx="0"/>
                  <a:endCxn id="450" idx="4"/>
                </p:cNvCxnSpPr>
                <p:nvPr/>
              </p:nvCxnSpPr>
              <p:spPr>
                <a:xfrm flipH="1" flipV="1">
                  <a:off x="2940657" y="4088709"/>
                  <a:ext cx="33944" cy="4045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0699DF41-7D9F-43F9-B20C-8BEF80942F26}"/>
                    </a:ext>
                  </a:extLst>
                </p:cNvPr>
                <p:cNvCxnSpPr>
                  <a:stCxn id="431" idx="6"/>
                  <a:endCxn id="455"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43F323FA-8B3C-4EC7-8BE8-FBA5C2730020}"/>
                    </a:ext>
                  </a:extLst>
                </p:cNvPr>
                <p:cNvCxnSpPr>
                  <a:stCxn id="447" idx="6"/>
                  <a:endCxn id="431"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08018D4-DEDC-4A5D-A1D3-754BD1991638}"/>
                    </a:ext>
                  </a:extLst>
                </p:cNvPr>
                <p:cNvCxnSpPr>
                  <a:stCxn id="430" idx="5"/>
                  <a:endCxn id="448" idx="1"/>
                </p:cNvCxnSpPr>
                <p:nvPr/>
              </p:nvCxnSpPr>
              <p:spPr>
                <a:xfrm>
                  <a:off x="3035898" y="4650631"/>
                  <a:ext cx="206265" cy="3322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825BB6F-B5E4-461C-ACCF-B38A415D4CC3}"/>
                    </a:ext>
                  </a:extLst>
                </p:cNvPr>
                <p:cNvCxnSpPr>
                  <a:stCxn id="455" idx="6"/>
                  <a:endCxn id="454"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52F913FC-CAFA-46DF-83B9-50FA65A8DD6C}"/>
                    </a:ext>
                  </a:extLst>
                </p:cNvPr>
                <p:cNvCxnSpPr>
                  <a:stCxn id="445" idx="6"/>
                  <a:endCxn id="430" idx="2"/>
                </p:cNvCxnSpPr>
                <p:nvPr/>
              </p:nvCxnSpPr>
              <p:spPr>
                <a:xfrm>
                  <a:off x="2258391" y="4585451"/>
                  <a:ext cx="62952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E56FC325-5F82-4620-85DE-39E817C95AAA}"/>
                  </a:ext>
                </a:extLst>
              </p:cNvPr>
              <p:cNvGrpSpPr/>
              <p:nvPr/>
            </p:nvGrpSpPr>
            <p:grpSpPr>
              <a:xfrm>
                <a:off x="5123838" y="1894988"/>
                <a:ext cx="2727383" cy="2420067"/>
                <a:chOff x="804386" y="2722575"/>
                <a:chExt cx="3799924" cy="3313841"/>
              </a:xfrm>
            </p:grpSpPr>
            <p:grpSp>
              <p:nvGrpSpPr>
                <p:cNvPr id="384" name="Group 383">
                  <a:extLst>
                    <a:ext uri="{FF2B5EF4-FFF2-40B4-BE49-F238E27FC236}">
                      <a16:creationId xmlns:a16="http://schemas.microsoft.com/office/drawing/2014/main" id="{E17057E0-7E70-421F-9B59-FD0DE851E099}"/>
                    </a:ext>
                  </a:extLst>
                </p:cNvPr>
                <p:cNvGrpSpPr/>
                <p:nvPr/>
              </p:nvGrpSpPr>
              <p:grpSpPr>
                <a:xfrm>
                  <a:off x="970920" y="2722575"/>
                  <a:ext cx="3623224" cy="3313841"/>
                  <a:chOff x="1015236" y="2452720"/>
                  <a:chExt cx="2586216" cy="2224471"/>
                </a:xfrm>
              </p:grpSpPr>
              <p:sp>
                <p:nvSpPr>
                  <p:cNvPr id="400" name="Oval 399">
                    <a:extLst>
                      <a:ext uri="{FF2B5EF4-FFF2-40B4-BE49-F238E27FC236}">
                        <a16:creationId xmlns:a16="http://schemas.microsoft.com/office/drawing/2014/main" id="{4A7D3CBC-E877-4E4A-8AE0-9F38057D081C}"/>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B6C911F-CD9D-4DB0-9164-3465AFC9D4E7}"/>
                      </a:ext>
                    </a:extLst>
                  </p:cNvPr>
                  <p:cNvSpPr/>
                  <p:nvPr/>
                </p:nvSpPr>
                <p:spPr>
                  <a:xfrm>
                    <a:off x="1204304" y="3228074"/>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01E9096-6AEC-4928-AB58-FDAAF176FE69}"/>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0092BFAC-8F4D-4200-9FA6-E1905275DBF9}"/>
                      </a:ext>
                    </a:extLst>
                  </p:cNvPr>
                  <p:cNvSpPr/>
                  <p:nvPr/>
                </p:nvSpPr>
                <p:spPr>
                  <a:xfrm>
                    <a:off x="1204303" y="397958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9B4AD44A-0C90-4839-ACC6-9A2BBBEDF63C}"/>
                      </a:ext>
                    </a:extLst>
                  </p:cNvPr>
                  <p:cNvSpPr/>
                  <p:nvPr/>
                </p:nvSpPr>
                <p:spPr>
                  <a:xfrm>
                    <a:off x="1686712" y="2969903"/>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E8473C9A-7209-4BB9-9EE3-9CE5B032DC5D}"/>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6B58DE9B-A646-4192-AC86-8EB723A0F75E}"/>
                      </a:ext>
                    </a:extLst>
                  </p:cNvPr>
                  <p:cNvSpPr/>
                  <p:nvPr/>
                </p:nvSpPr>
                <p:spPr>
                  <a:xfrm>
                    <a:off x="1815049" y="44780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80D5BCBD-C7CB-46CE-800C-969883F78643}"/>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429AAD6A-BB40-4BBA-B970-EF84F91D3E36}"/>
                      </a:ext>
                    </a:extLst>
                  </p:cNvPr>
                  <p:cNvSpPr/>
                  <p:nvPr/>
                </p:nvSpPr>
                <p:spPr>
                  <a:xfrm>
                    <a:off x="2951747" y="4466809"/>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B526AF5E-F731-42E1-B30D-9F6B3F4D8AA8}"/>
                      </a:ext>
                    </a:extLst>
                  </p:cNvPr>
                  <p:cNvSpPr/>
                  <p:nvPr/>
                </p:nvSpPr>
                <p:spPr>
                  <a:xfrm>
                    <a:off x="2934559" y="3480340"/>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8AB114C0-9ED1-4415-AAA0-9A1A1C0BADAE}"/>
                      </a:ext>
                    </a:extLst>
                  </p:cNvPr>
                  <p:cNvSpPr/>
                  <p:nvPr/>
                </p:nvSpPr>
                <p:spPr>
                  <a:xfrm>
                    <a:off x="1015236" y="4553437"/>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45473ED7-8A72-45DD-97A5-891283044DEE}"/>
                      </a:ext>
                    </a:extLst>
                  </p:cNvPr>
                  <p:cNvSpPr/>
                  <p:nvPr/>
                </p:nvSpPr>
                <p:spPr>
                  <a:xfrm>
                    <a:off x="3477699" y="3093606"/>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999E5C7-ABE9-4241-B5AF-29E18E0FB491}"/>
                      </a:ext>
                    </a:extLst>
                  </p:cNvPr>
                  <p:cNvSpPr/>
                  <p:nvPr/>
                </p:nvSpPr>
                <p:spPr>
                  <a:xfrm>
                    <a:off x="2951747" y="2865982"/>
                    <a:ext cx="123753" cy="123754"/>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3" name="Straight Connector 412">
                    <a:extLst>
                      <a:ext uri="{FF2B5EF4-FFF2-40B4-BE49-F238E27FC236}">
                        <a16:creationId xmlns:a16="http://schemas.microsoft.com/office/drawing/2014/main" id="{FAAC0384-495B-4AFB-96D7-4C6E5A022E5F}"/>
                      </a:ext>
                    </a:extLst>
                  </p:cNvPr>
                  <p:cNvCxnSpPr>
                    <a:stCxn id="404" idx="0"/>
                    <a:endCxn id="400" idx="2"/>
                  </p:cNvCxnSpPr>
                  <p:nvPr/>
                </p:nvCxnSpPr>
                <p:spPr>
                  <a:xfrm flipV="1">
                    <a:off x="1748589" y="2514597"/>
                    <a:ext cx="396469" cy="45530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964B44B4-931D-442C-8A53-77BE67674521}"/>
                      </a:ext>
                    </a:extLst>
                  </p:cNvPr>
                  <p:cNvCxnSpPr>
                    <a:stCxn id="402" idx="2"/>
                    <a:endCxn id="401" idx="5"/>
                  </p:cNvCxnSpPr>
                  <p:nvPr/>
                </p:nvCxnSpPr>
                <p:spPr>
                  <a:xfrm flipH="1" flipV="1">
                    <a:off x="1309934" y="3333705"/>
                    <a:ext cx="500531" cy="369501"/>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38A215A-6698-412D-8FE5-ED3E1ADD75CE}"/>
                      </a:ext>
                    </a:extLst>
                  </p:cNvPr>
                  <p:cNvCxnSpPr>
                    <a:stCxn id="402" idx="7"/>
                    <a:endCxn id="407"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1F8828F-967E-4529-8300-B62BF0D0DA1B}"/>
                      </a:ext>
                    </a:extLst>
                  </p:cNvPr>
                  <p:cNvCxnSpPr>
                    <a:stCxn id="407" idx="6"/>
                    <a:endCxn id="412" idx="3"/>
                  </p:cNvCxnSpPr>
                  <p:nvPr/>
                </p:nvCxnSpPr>
                <p:spPr>
                  <a:xfrm flipV="1">
                    <a:off x="2483088" y="2971613"/>
                    <a:ext cx="486782" cy="33627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E24E981-7E40-487D-8DFA-465C3750E887}"/>
                      </a:ext>
                    </a:extLst>
                  </p:cNvPr>
                  <p:cNvCxnSpPr>
                    <a:stCxn id="410" idx="0"/>
                    <a:endCxn id="402" idx="3"/>
                  </p:cNvCxnSpPr>
                  <p:nvPr/>
                </p:nvCxnSpPr>
                <p:spPr>
                  <a:xfrm flipV="1">
                    <a:off x="1077113" y="3746960"/>
                    <a:ext cx="751475" cy="80647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554356B-8B30-4D58-9AE1-1F1429DB3F75}"/>
                      </a:ext>
                    </a:extLst>
                  </p:cNvPr>
                  <p:cNvCxnSpPr>
                    <a:stCxn id="410" idx="0"/>
                    <a:endCxn id="403" idx="4"/>
                  </p:cNvCxnSpPr>
                  <p:nvPr/>
                </p:nvCxnSpPr>
                <p:spPr>
                  <a:xfrm flipV="1">
                    <a:off x="1077113" y="4103341"/>
                    <a:ext cx="189067" cy="450096"/>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9CA827E-D493-4E13-AB45-7CCF572BB385}"/>
                      </a:ext>
                    </a:extLst>
                  </p:cNvPr>
                  <p:cNvCxnSpPr>
                    <a:stCxn id="405" idx="0"/>
                    <a:endCxn id="409" idx="3"/>
                  </p:cNvCxnSpPr>
                  <p:nvPr/>
                </p:nvCxnSpPr>
                <p:spPr>
                  <a:xfrm flipV="1">
                    <a:off x="2680177" y="3585971"/>
                    <a:ext cx="272505" cy="36588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8D016DD-F675-426F-AE19-9B2CD3EA1202}"/>
                      </a:ext>
                    </a:extLst>
                  </p:cNvPr>
                  <p:cNvCxnSpPr>
                    <a:stCxn id="406" idx="7"/>
                    <a:endCxn id="405" idx="3"/>
                  </p:cNvCxnSpPr>
                  <p:nvPr/>
                </p:nvCxnSpPr>
                <p:spPr>
                  <a:xfrm flipV="1">
                    <a:off x="1920679" y="4057489"/>
                    <a:ext cx="715744" cy="4386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842AADC-9E83-4A62-98FD-D76D67EF4340}"/>
                      </a:ext>
                    </a:extLst>
                  </p:cNvPr>
                  <p:cNvCxnSpPr>
                    <a:stCxn id="410" idx="6"/>
                    <a:endCxn id="405" idx="2"/>
                  </p:cNvCxnSpPr>
                  <p:nvPr/>
                </p:nvCxnSpPr>
                <p:spPr>
                  <a:xfrm flipV="1">
                    <a:off x="1138989" y="4013735"/>
                    <a:ext cx="1479311" cy="60157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BC3E2A4-8A8A-4F1D-9A69-F5861DAEFDFF}"/>
                      </a:ext>
                    </a:extLst>
                  </p:cNvPr>
                  <p:cNvCxnSpPr>
                    <a:stCxn id="406" idx="5"/>
                    <a:endCxn id="408" idx="2"/>
                  </p:cNvCxnSpPr>
                  <p:nvPr/>
                </p:nvCxnSpPr>
                <p:spPr>
                  <a:xfrm flipV="1">
                    <a:off x="1920679" y="4528686"/>
                    <a:ext cx="1031068" cy="5498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DD6623B-F176-42EA-8A4D-058A4920D1C0}"/>
                      </a:ext>
                    </a:extLst>
                  </p:cNvPr>
                  <p:cNvCxnSpPr>
                    <a:stCxn id="408" idx="7"/>
                    <a:endCxn id="411" idx="2"/>
                  </p:cNvCxnSpPr>
                  <p:nvPr/>
                </p:nvCxnSpPr>
                <p:spPr>
                  <a:xfrm flipV="1">
                    <a:off x="3057377" y="3155483"/>
                    <a:ext cx="420322" cy="1329449"/>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760CD66C-5801-4304-B5A4-79FD096C0DF0}"/>
                      </a:ext>
                    </a:extLst>
                  </p:cNvPr>
                  <p:cNvCxnSpPr>
                    <a:stCxn id="401" idx="6"/>
                    <a:endCxn id="404" idx="3"/>
                  </p:cNvCxnSpPr>
                  <p:nvPr/>
                </p:nvCxnSpPr>
                <p:spPr>
                  <a:xfrm flipV="1">
                    <a:off x="1328057" y="3075534"/>
                    <a:ext cx="376778" cy="214417"/>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FC44F6A-2A4D-4D98-AF82-2DD2AAFAB9D8}"/>
                      </a:ext>
                    </a:extLst>
                  </p:cNvPr>
                  <p:cNvCxnSpPr>
                    <a:stCxn id="407" idx="1"/>
                    <a:endCxn id="404" idx="5"/>
                  </p:cNvCxnSpPr>
                  <p:nvPr/>
                </p:nvCxnSpPr>
                <p:spPr>
                  <a:xfrm flipH="1" flipV="1">
                    <a:off x="1792342" y="3075534"/>
                    <a:ext cx="585116" cy="18859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66A59623-23D5-4956-B2AA-42DDB09FFB2F}"/>
                      </a:ext>
                    </a:extLst>
                  </p:cNvPr>
                  <p:cNvCxnSpPr>
                    <a:stCxn id="409" idx="7"/>
                    <a:endCxn id="411" idx="2"/>
                  </p:cNvCxnSpPr>
                  <p:nvPr/>
                </p:nvCxnSpPr>
                <p:spPr>
                  <a:xfrm flipV="1">
                    <a:off x="3040189" y="3155483"/>
                    <a:ext cx="437510" cy="342980"/>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385" name="Oval 384">
                  <a:extLst>
                    <a:ext uri="{FF2B5EF4-FFF2-40B4-BE49-F238E27FC236}">
                      <a16:creationId xmlns:a16="http://schemas.microsoft.com/office/drawing/2014/main" id="{AEB35BDA-4171-4E5D-BF0F-2E5014F4D70B}"/>
                    </a:ext>
                  </a:extLst>
                </p:cNvPr>
                <p:cNvSpPr/>
                <p:nvPr/>
              </p:nvSpPr>
              <p:spPr>
                <a:xfrm>
                  <a:off x="1438069" y="303245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12B84676-672E-46FC-B00F-D17923F84177}"/>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82E25693-AE7E-467F-BC1D-B2863D3781A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EB22ED1-0105-4202-8843-257EE923E896}"/>
                    </a:ext>
                  </a:extLst>
                </p:cNvPr>
                <p:cNvSpPr/>
                <p:nvPr/>
              </p:nvSpPr>
              <p:spPr>
                <a:xfrm>
                  <a:off x="2955980" y="3242355"/>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25254964-C562-457D-AFB9-C4D102D781E9}"/>
                    </a:ext>
                  </a:extLst>
                </p:cNvPr>
                <p:cNvSpPr/>
                <p:nvPr/>
              </p:nvSpPr>
              <p:spPr>
                <a:xfrm>
                  <a:off x="4430935" y="4914923"/>
                  <a:ext cx="173375" cy="184359"/>
                </a:xfrm>
                <a:prstGeom prst="ellipse">
                  <a:avLst/>
                </a:prstGeom>
                <a:solidFill>
                  <a:schemeClr val="accent6">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A9C3B5FA-EE0F-44CB-9510-3B02BFB5B4B8}"/>
                    </a:ext>
                  </a:extLst>
                </p:cNvPr>
                <p:cNvCxnSpPr>
                  <a:stCxn id="385" idx="6"/>
                  <a:endCxn id="400" idx="2"/>
                </p:cNvCxnSpPr>
                <p:nvPr/>
              </p:nvCxnSpPr>
              <p:spPr>
                <a:xfrm flipV="1">
                  <a:off x="1611444" y="2814755"/>
                  <a:ext cx="942328" cy="3098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353AD429-47CC-41D6-B4B7-F219B7ED1F85}"/>
                    </a:ext>
                  </a:extLst>
                </p:cNvPr>
                <p:cNvCxnSpPr>
                  <a:stCxn id="386" idx="7"/>
                  <a:endCxn id="402" idx="2"/>
                </p:cNvCxnSpPr>
                <p:nvPr/>
              </p:nvCxnSpPr>
              <p:spPr>
                <a:xfrm>
                  <a:off x="952371" y="4369046"/>
                  <a:ext cx="1132645" cy="2164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97411F71-69C0-4F7D-803B-C08570A01AEC}"/>
                    </a:ext>
                  </a:extLst>
                </p:cNvPr>
                <p:cNvCxnSpPr>
                  <a:stCxn id="386" idx="4"/>
                  <a:endCxn id="403" idx="1"/>
                </p:cNvCxnSpPr>
                <p:nvPr/>
              </p:nvCxnSpPr>
              <p:spPr>
                <a:xfrm>
                  <a:off x="891074" y="4526406"/>
                  <a:ext cx="370114" cy="497774"/>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61B2516-B237-42DC-887B-34E29B49FE36}"/>
                    </a:ext>
                  </a:extLst>
                </p:cNvPr>
                <p:cNvCxnSpPr>
                  <a:stCxn id="389" idx="0"/>
                  <a:endCxn id="411" idx="4"/>
                </p:cNvCxnSpPr>
                <p:nvPr/>
              </p:nvCxnSpPr>
              <p:spPr>
                <a:xfrm flipH="1" flipV="1">
                  <a:off x="4507457" y="3861675"/>
                  <a:ext cx="10166" cy="105324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C6892EB-6C85-43A8-8FC6-71ACB32BAA01}"/>
                    </a:ext>
                  </a:extLst>
                </p:cNvPr>
                <p:cNvCxnSpPr>
                  <a:stCxn id="387" idx="0"/>
                  <a:endCxn id="407" idx="4"/>
                </p:cNvCxnSpPr>
                <p:nvPr/>
              </p:nvCxnSpPr>
              <p:spPr>
                <a:xfrm flipH="1" flipV="1">
                  <a:off x="2940657" y="4088709"/>
                  <a:ext cx="33944" cy="404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8998A06-447C-4146-86CF-4BE7BECA762B}"/>
                    </a:ext>
                  </a:extLst>
                </p:cNvPr>
                <p:cNvCxnSpPr>
                  <a:stCxn id="388" idx="6"/>
                  <a:endCxn id="412" idx="2"/>
                </p:cNvCxnSpPr>
                <p:nvPr/>
              </p:nvCxnSpPr>
              <p:spPr>
                <a:xfrm>
                  <a:off x="3129355" y="3334535"/>
                  <a:ext cx="554569" cy="9586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78B8C25-AE29-40CE-8325-183F88BF11EC}"/>
                    </a:ext>
                  </a:extLst>
                </p:cNvPr>
                <p:cNvCxnSpPr>
                  <a:stCxn id="404" idx="6"/>
                  <a:endCxn id="388" idx="2"/>
                </p:cNvCxnSpPr>
                <p:nvPr/>
              </p:nvCxnSpPr>
              <p:spPr>
                <a:xfrm flipV="1">
                  <a:off x="2085016" y="3334535"/>
                  <a:ext cx="870964" cy="250678"/>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C0CD0063-2185-4FFB-B006-96F5315F6B82}"/>
                    </a:ext>
                  </a:extLst>
                </p:cNvPr>
                <p:cNvCxnSpPr>
                  <a:stCxn id="387" idx="5"/>
                  <a:endCxn id="405" idx="1"/>
                </p:cNvCxnSpPr>
                <p:nvPr/>
              </p:nvCxnSpPr>
              <p:spPr>
                <a:xfrm>
                  <a:off x="3035898" y="4650631"/>
                  <a:ext cx="206265" cy="332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DA813437-DF4A-4AC7-808B-C1518E477CA9}"/>
                    </a:ext>
                  </a:extLst>
                </p:cNvPr>
                <p:cNvCxnSpPr>
                  <a:stCxn id="412" idx="6"/>
                  <a:endCxn id="411" idx="1"/>
                </p:cNvCxnSpPr>
                <p:nvPr/>
              </p:nvCxnSpPr>
              <p:spPr>
                <a:xfrm>
                  <a:off x="3857299" y="3430400"/>
                  <a:ext cx="588860" cy="273915"/>
                </a:xfrm>
                <a:prstGeom prst="line">
                  <a:avLst/>
                </a:prstGeom>
                <a:solidFill>
                  <a:schemeClr val="accent6">
                    <a:lumMod val="50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E710F49-3ACE-4D95-89FF-36E0CEFE0B34}"/>
                    </a:ext>
                  </a:extLst>
                </p:cNvPr>
                <p:cNvCxnSpPr>
                  <a:stCxn id="402" idx="6"/>
                  <a:endCxn id="387" idx="2"/>
                </p:cNvCxnSpPr>
                <p:nvPr/>
              </p:nvCxnSpPr>
              <p:spPr>
                <a:xfrm>
                  <a:off x="2258391" y="4585451"/>
                  <a:ext cx="629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3" name="Right Arrow 1">
                <a:extLst>
                  <a:ext uri="{FF2B5EF4-FFF2-40B4-BE49-F238E27FC236}">
                    <a16:creationId xmlns:a16="http://schemas.microsoft.com/office/drawing/2014/main" id="{4515C80C-F488-4D63-91C2-54A749D309FB}"/>
                  </a:ext>
                </a:extLst>
              </p:cNvPr>
              <p:cNvSpPr/>
              <p:nvPr/>
            </p:nvSpPr>
            <p:spPr>
              <a:xfrm>
                <a:off x="3725980" y="2941288"/>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TextBox 379">
              <a:extLst>
                <a:ext uri="{FF2B5EF4-FFF2-40B4-BE49-F238E27FC236}">
                  <a16:creationId xmlns:a16="http://schemas.microsoft.com/office/drawing/2014/main" id="{D586432E-68B8-4F4E-94B3-B24D3B2A7242}"/>
                </a:ext>
              </a:extLst>
            </p:cNvPr>
            <p:cNvSpPr txBox="1"/>
            <p:nvPr/>
          </p:nvSpPr>
          <p:spPr>
            <a:xfrm>
              <a:off x="1782709" y="1714328"/>
              <a:ext cx="1714235" cy="422327"/>
            </a:xfrm>
            <a:prstGeom prst="rect">
              <a:avLst/>
            </a:prstGeom>
            <a:noFill/>
          </p:spPr>
          <p:txBody>
            <a:bodyPr wrap="none" rtlCol="0">
              <a:spAutoFit/>
            </a:bodyPr>
            <a:lstStyle/>
            <a:p>
              <a:r>
                <a:rPr lang="es-MX" dirty="0" err="1"/>
                <a:t>Node</a:t>
              </a:r>
              <a:r>
                <a:rPr lang="es-MX" dirty="0"/>
                <a:t> </a:t>
              </a:r>
              <a:r>
                <a:rPr lang="es-MX" dirty="0" err="1"/>
                <a:t>induced</a:t>
              </a:r>
              <a:endParaRPr lang="en-US" dirty="0"/>
            </a:p>
          </p:txBody>
        </p:sp>
      </p:grpSp>
      <p:sp>
        <p:nvSpPr>
          <p:cNvPr id="4" name="TextBox 3">
            <a:extLst>
              <a:ext uri="{FF2B5EF4-FFF2-40B4-BE49-F238E27FC236}">
                <a16:creationId xmlns:a16="http://schemas.microsoft.com/office/drawing/2014/main" id="{7EA3792A-1DDA-4061-B740-97B9137029EB}"/>
              </a:ext>
            </a:extLst>
          </p:cNvPr>
          <p:cNvSpPr txBox="1"/>
          <p:nvPr/>
        </p:nvSpPr>
        <p:spPr>
          <a:xfrm>
            <a:off x="6213512" y="2377279"/>
            <a:ext cx="45463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Sample a group of nodes</a:t>
            </a:r>
          </a:p>
          <a:p>
            <a:pPr marL="285750" indent="-285750">
              <a:buFont typeface="Arial" panose="020B0604020202020204" pitchFamily="34" charset="0"/>
              <a:buChar char="•"/>
            </a:pPr>
            <a:r>
              <a:rPr lang="en-US" dirty="0"/>
              <a:t>Identify all contacts between these nodes</a:t>
            </a:r>
            <a:endParaRPr lang="es-MX" dirty="0"/>
          </a:p>
        </p:txBody>
      </p:sp>
      <p:sp>
        <p:nvSpPr>
          <p:cNvPr id="279" name="TextBox 278">
            <a:extLst>
              <a:ext uri="{FF2B5EF4-FFF2-40B4-BE49-F238E27FC236}">
                <a16:creationId xmlns:a16="http://schemas.microsoft.com/office/drawing/2014/main" id="{F2FB695C-7557-4384-AB59-6BC863BC928C}"/>
              </a:ext>
            </a:extLst>
          </p:cNvPr>
          <p:cNvSpPr txBox="1"/>
          <p:nvPr/>
        </p:nvSpPr>
        <p:spPr>
          <a:xfrm>
            <a:off x="6176843" y="4922736"/>
            <a:ext cx="4583015" cy="646331"/>
          </a:xfrm>
          <a:prstGeom prst="rect">
            <a:avLst/>
          </a:prstGeom>
          <a:noFill/>
        </p:spPr>
        <p:txBody>
          <a:bodyPr wrap="square" rtlCol="0">
            <a:spAutoFit/>
          </a:bodyPr>
          <a:lstStyle/>
          <a:p>
            <a:pPr marL="285750" indent="-285750">
              <a:buFont typeface="Arial" panose="020B0604020202020204" pitchFamily="34" charset="0"/>
              <a:buChar char="•"/>
            </a:pPr>
            <a:r>
              <a:rPr lang="es-MX" dirty="0" err="1"/>
              <a:t>Sample</a:t>
            </a:r>
            <a:r>
              <a:rPr lang="es-MX" dirty="0"/>
              <a:t> a </a:t>
            </a:r>
            <a:r>
              <a:rPr lang="es-MX" dirty="0" err="1"/>
              <a:t>group</a:t>
            </a:r>
            <a:r>
              <a:rPr lang="es-MX" dirty="0"/>
              <a:t> of </a:t>
            </a:r>
            <a:r>
              <a:rPr lang="es-MX" dirty="0" err="1"/>
              <a:t>edges</a:t>
            </a:r>
            <a:endParaRPr lang="es-MX" dirty="0"/>
          </a:p>
          <a:p>
            <a:pPr marL="285750" indent="-285750">
              <a:buFont typeface="Arial" panose="020B0604020202020204" pitchFamily="34" charset="0"/>
              <a:buChar char="•"/>
            </a:pPr>
            <a:r>
              <a:rPr lang="es-MX" dirty="0" err="1"/>
              <a:t>Identify</a:t>
            </a:r>
            <a:r>
              <a:rPr lang="es-MX" dirty="0"/>
              <a:t> </a:t>
            </a:r>
            <a:r>
              <a:rPr lang="es-MX" dirty="0" err="1"/>
              <a:t>all</a:t>
            </a:r>
            <a:r>
              <a:rPr lang="es-MX" dirty="0"/>
              <a:t> </a:t>
            </a:r>
            <a:r>
              <a:rPr lang="es-MX" dirty="0" err="1"/>
              <a:t>nodes</a:t>
            </a:r>
            <a:r>
              <a:rPr lang="es-MX" dirty="0"/>
              <a:t> </a:t>
            </a:r>
            <a:r>
              <a:rPr lang="es-MX" dirty="0" err="1"/>
              <a:t>connected</a:t>
            </a:r>
            <a:r>
              <a:rPr lang="es-MX" dirty="0"/>
              <a:t> to </a:t>
            </a:r>
            <a:r>
              <a:rPr lang="es-MX" dirty="0" err="1"/>
              <a:t>these</a:t>
            </a:r>
            <a:r>
              <a:rPr lang="es-MX" dirty="0"/>
              <a:t> </a:t>
            </a:r>
            <a:r>
              <a:rPr lang="es-MX" dirty="0" err="1"/>
              <a:t>edges</a:t>
            </a:r>
            <a:endParaRPr lang="es-MX" dirty="0"/>
          </a:p>
        </p:txBody>
      </p:sp>
    </p:spTree>
    <p:extLst>
      <p:ext uri="{BB962C8B-B14F-4D97-AF65-F5344CB8AC3E}">
        <p14:creationId xmlns:p14="http://schemas.microsoft.com/office/powerpoint/2010/main" val="3143321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28</a:t>
            </a:fld>
            <a:endParaRPr lang="en-US" dirty="0"/>
          </a:p>
        </p:txBody>
      </p:sp>
      <p:sp>
        <p:nvSpPr>
          <p:cNvPr id="4" name="TextBox 3">
            <a:extLst>
              <a:ext uri="{FF2B5EF4-FFF2-40B4-BE49-F238E27FC236}">
                <a16:creationId xmlns:a16="http://schemas.microsoft.com/office/drawing/2014/main" id="{0C016FD8-507C-4CB0-A12A-CF98CE1EBA36}"/>
              </a:ext>
            </a:extLst>
          </p:cNvPr>
          <p:cNvSpPr txBox="1"/>
          <p:nvPr/>
        </p:nvSpPr>
        <p:spPr>
          <a:xfrm>
            <a:off x="445477" y="1015591"/>
            <a:ext cx="3183436" cy="523220"/>
          </a:xfrm>
          <a:prstGeom prst="rect">
            <a:avLst/>
          </a:prstGeom>
          <a:noFill/>
        </p:spPr>
        <p:txBody>
          <a:bodyPr wrap="none" rtlCol="0">
            <a:spAutoFit/>
          </a:bodyPr>
          <a:lstStyle/>
          <a:p>
            <a:r>
              <a:rPr lang="es-MX" sz="2800" b="1" dirty="0" err="1">
                <a:solidFill>
                  <a:schemeClr val="accent1">
                    <a:lumMod val="50000"/>
                  </a:schemeClr>
                </a:solidFill>
              </a:rPr>
              <a:t>Egocentric</a:t>
            </a:r>
            <a:r>
              <a:rPr lang="es-MX" sz="2800" b="1" dirty="0">
                <a:solidFill>
                  <a:schemeClr val="accent1">
                    <a:lumMod val="50000"/>
                  </a:schemeClr>
                </a:solidFill>
              </a:rPr>
              <a:t> </a:t>
            </a:r>
            <a:r>
              <a:rPr lang="es-MX" sz="2800" b="1" dirty="0" err="1">
                <a:solidFill>
                  <a:schemeClr val="accent1">
                    <a:lumMod val="50000"/>
                  </a:schemeClr>
                </a:solidFill>
              </a:rPr>
              <a:t>Sampling</a:t>
            </a:r>
            <a:endParaRPr lang="en-US" sz="2800" b="1" dirty="0">
              <a:solidFill>
                <a:schemeClr val="accent1">
                  <a:lumMod val="50000"/>
                </a:schemeClr>
              </a:solidFill>
            </a:endParaRPr>
          </a:p>
        </p:txBody>
      </p:sp>
      <p:sp>
        <p:nvSpPr>
          <p:cNvPr id="5" name="TextBox 4">
            <a:extLst>
              <a:ext uri="{FF2B5EF4-FFF2-40B4-BE49-F238E27FC236}">
                <a16:creationId xmlns:a16="http://schemas.microsoft.com/office/drawing/2014/main" id="{88C1021A-0652-4387-869B-0CBE800718D8}"/>
              </a:ext>
            </a:extLst>
          </p:cNvPr>
          <p:cNvSpPr txBox="1"/>
          <p:nvPr/>
        </p:nvSpPr>
        <p:spPr>
          <a:xfrm>
            <a:off x="2742257" y="5164930"/>
            <a:ext cx="7502054" cy="1569660"/>
          </a:xfrm>
          <a:prstGeom prst="rect">
            <a:avLst/>
          </a:prstGeom>
          <a:noFill/>
        </p:spPr>
        <p:txBody>
          <a:bodyPr wrap="none" rtlCol="0">
            <a:spAutoFit/>
          </a:bodyPr>
          <a:lstStyle/>
          <a:p>
            <a:pPr marL="285750" indent="-285750">
              <a:buFont typeface="Arial" panose="020B0604020202020204" pitchFamily="34" charset="0"/>
              <a:buChar char="•"/>
            </a:pPr>
            <a:r>
              <a:rPr lang="es-MX" sz="2400" dirty="0" err="1"/>
              <a:t>Sample</a:t>
            </a:r>
            <a:r>
              <a:rPr lang="es-MX" sz="2400" dirty="0"/>
              <a:t> a </a:t>
            </a:r>
            <a:r>
              <a:rPr lang="es-MX" sz="2400" dirty="0" err="1"/>
              <a:t>group</a:t>
            </a:r>
            <a:r>
              <a:rPr lang="es-MX" sz="2400" dirty="0"/>
              <a:t> 1 of </a:t>
            </a:r>
            <a:r>
              <a:rPr lang="es-MX" sz="2400" dirty="0" err="1"/>
              <a:t>nodes</a:t>
            </a:r>
            <a:endParaRPr lang="es-MX" sz="2400" dirty="0"/>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contacts</a:t>
            </a:r>
            <a:r>
              <a:rPr lang="es-MX" sz="2400" dirty="0"/>
              <a:t> </a:t>
            </a:r>
            <a:r>
              <a:rPr lang="es-MX" sz="2400" dirty="0" err="1"/>
              <a:t>linked</a:t>
            </a:r>
            <a:r>
              <a:rPr lang="es-MX" sz="2400" dirty="0"/>
              <a:t> </a:t>
            </a:r>
            <a:r>
              <a:rPr lang="es-MX" sz="2400" dirty="0" err="1"/>
              <a:t>members</a:t>
            </a:r>
            <a:r>
              <a:rPr lang="es-MX" sz="2400" dirty="0"/>
              <a:t> of </a:t>
            </a:r>
            <a:r>
              <a:rPr lang="es-MX" sz="2400" dirty="0" err="1"/>
              <a:t>group</a:t>
            </a:r>
            <a:r>
              <a:rPr lang="es-MX" sz="2400" dirty="0"/>
              <a:t> 1</a:t>
            </a:r>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nodes</a:t>
            </a:r>
            <a:r>
              <a:rPr lang="es-MX" sz="2400" dirty="0"/>
              <a:t> (</a:t>
            </a:r>
            <a:r>
              <a:rPr lang="es-MX" sz="2400" dirty="0" err="1"/>
              <a:t>group</a:t>
            </a:r>
            <a:r>
              <a:rPr lang="es-MX" sz="2400" dirty="0"/>
              <a:t> 2) </a:t>
            </a:r>
            <a:r>
              <a:rPr lang="es-MX" sz="2400" dirty="0" err="1"/>
              <a:t>directly</a:t>
            </a:r>
            <a:r>
              <a:rPr lang="es-MX" sz="2400" dirty="0"/>
              <a:t> </a:t>
            </a:r>
            <a:r>
              <a:rPr lang="es-MX" sz="2400" dirty="0" err="1"/>
              <a:t>connected</a:t>
            </a:r>
            <a:r>
              <a:rPr lang="es-MX" sz="2400" dirty="0"/>
              <a:t> to </a:t>
            </a:r>
            <a:r>
              <a:rPr lang="es-MX" sz="2400" dirty="0" err="1"/>
              <a:t>group</a:t>
            </a:r>
            <a:r>
              <a:rPr lang="es-MX" sz="2400" dirty="0"/>
              <a:t> 1</a:t>
            </a:r>
          </a:p>
          <a:p>
            <a:pPr marL="285750" indent="-285750">
              <a:buFont typeface="Arial" panose="020B0604020202020204" pitchFamily="34" charset="0"/>
              <a:buChar char="•"/>
            </a:pPr>
            <a:r>
              <a:rPr lang="es-MX" sz="2400" dirty="0" err="1"/>
              <a:t>Identify</a:t>
            </a:r>
            <a:r>
              <a:rPr lang="es-MX" sz="2400" dirty="0"/>
              <a:t> </a:t>
            </a:r>
            <a:r>
              <a:rPr lang="es-MX" sz="2400" dirty="0" err="1"/>
              <a:t>all</a:t>
            </a:r>
            <a:r>
              <a:rPr lang="es-MX" sz="2400" dirty="0"/>
              <a:t> </a:t>
            </a:r>
            <a:r>
              <a:rPr lang="es-MX" sz="2400" dirty="0" err="1"/>
              <a:t>contacts</a:t>
            </a:r>
            <a:r>
              <a:rPr lang="es-MX" sz="2400" dirty="0"/>
              <a:t> </a:t>
            </a:r>
            <a:r>
              <a:rPr lang="es-MX" sz="2400" dirty="0" err="1"/>
              <a:t>between</a:t>
            </a:r>
            <a:r>
              <a:rPr lang="es-MX" sz="2400" dirty="0"/>
              <a:t> </a:t>
            </a:r>
            <a:r>
              <a:rPr lang="es-MX" sz="2400" dirty="0" err="1"/>
              <a:t>members</a:t>
            </a:r>
            <a:r>
              <a:rPr lang="es-MX" sz="2400" dirty="0"/>
              <a:t> of </a:t>
            </a:r>
            <a:r>
              <a:rPr lang="es-MX" sz="2400" dirty="0" err="1"/>
              <a:t>group</a:t>
            </a:r>
            <a:r>
              <a:rPr lang="es-MX" sz="2400" dirty="0"/>
              <a:t> 2</a:t>
            </a:r>
            <a:endParaRPr lang="en-US" sz="2400" dirty="0"/>
          </a:p>
        </p:txBody>
      </p:sp>
      <p:grpSp>
        <p:nvGrpSpPr>
          <p:cNvPr id="2" name="Group 1">
            <a:extLst>
              <a:ext uri="{FF2B5EF4-FFF2-40B4-BE49-F238E27FC236}">
                <a16:creationId xmlns:a16="http://schemas.microsoft.com/office/drawing/2014/main" id="{0208DDEB-13D5-4418-BF04-7A11FD07505C}"/>
              </a:ext>
            </a:extLst>
          </p:cNvPr>
          <p:cNvGrpSpPr/>
          <p:nvPr/>
        </p:nvGrpSpPr>
        <p:grpSpPr>
          <a:xfrm>
            <a:off x="586546" y="2024317"/>
            <a:ext cx="10767254" cy="2447416"/>
            <a:chOff x="652570" y="2749102"/>
            <a:chExt cx="10767254" cy="2447416"/>
          </a:xfrm>
        </p:grpSpPr>
        <p:grpSp>
          <p:nvGrpSpPr>
            <p:cNvPr id="6" name="Group 5">
              <a:extLst>
                <a:ext uri="{FF2B5EF4-FFF2-40B4-BE49-F238E27FC236}">
                  <a16:creationId xmlns:a16="http://schemas.microsoft.com/office/drawing/2014/main" id="{8FB84980-9090-4D82-8D47-1A3C7240ED5B}"/>
                </a:ext>
              </a:extLst>
            </p:cNvPr>
            <p:cNvGrpSpPr/>
            <p:nvPr/>
          </p:nvGrpSpPr>
          <p:grpSpPr>
            <a:xfrm>
              <a:off x="652570" y="2776451"/>
              <a:ext cx="2727383" cy="2420067"/>
              <a:chOff x="804386" y="2722575"/>
              <a:chExt cx="3799924" cy="3313841"/>
            </a:xfrm>
          </p:grpSpPr>
          <p:grpSp>
            <p:nvGrpSpPr>
              <p:cNvPr id="7" name="Group 6">
                <a:extLst>
                  <a:ext uri="{FF2B5EF4-FFF2-40B4-BE49-F238E27FC236}">
                    <a16:creationId xmlns:a16="http://schemas.microsoft.com/office/drawing/2014/main" id="{6962894C-0757-4E44-B5B3-EA330C58C627}"/>
                  </a:ext>
                </a:extLst>
              </p:cNvPr>
              <p:cNvGrpSpPr/>
              <p:nvPr/>
            </p:nvGrpSpPr>
            <p:grpSpPr>
              <a:xfrm>
                <a:off x="970920" y="2722575"/>
                <a:ext cx="3623224" cy="3313841"/>
                <a:chOff x="1015236" y="2452720"/>
                <a:chExt cx="2586216" cy="2224471"/>
              </a:xfrm>
            </p:grpSpPr>
            <p:sp>
              <p:nvSpPr>
                <p:cNvPr id="24" name="Oval 23">
                  <a:extLst>
                    <a:ext uri="{FF2B5EF4-FFF2-40B4-BE49-F238E27FC236}">
                      <a16:creationId xmlns:a16="http://schemas.microsoft.com/office/drawing/2014/main" id="{9BD1E32F-D96A-4E08-8475-8A30F429D548}"/>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1AA23E-6A04-4C66-ACF2-A3BE5900CD77}"/>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FB8905-3C9B-4761-89CB-E301D638D7ED}"/>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6B2A441-D8CF-4779-8720-DE0C96670440}"/>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689EC45-1DF3-45F6-AA63-7D2FFF7CFC4E}"/>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DD1496F-8B87-48AC-A223-F62FC2411C5A}"/>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27056D5-1B64-4E35-BCC3-B4925C479284}"/>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8E6BFD-A0CB-465C-9F4D-BA647CDC0CE1}"/>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19127E-5C8F-41FC-B3BE-75BFE729A135}"/>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1BF8FE0-F0B1-49FD-86E1-DBD6DEDD97DA}"/>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4C3DA6D-36B2-4C52-901C-924FA82DAFDE}"/>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D4F64A-47EB-4474-8AF2-6D0DB6B0B213}"/>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477CC2D-F645-4DBE-8750-98A4D374F12B}"/>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59CA9CA-CC84-4437-A2CA-AD5F496DD1DC}"/>
                    </a:ext>
                  </a:extLst>
                </p:cNvPr>
                <p:cNvCxnSpPr>
                  <a:stCxn id="28" idx="0"/>
                  <a:endCxn id="24"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5C0AEE-637D-4F98-B826-8C9511716C2F}"/>
                    </a:ext>
                  </a:extLst>
                </p:cNvPr>
                <p:cNvCxnSpPr>
                  <a:stCxn id="26" idx="2"/>
                  <a:endCxn id="25"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22D5FC-9DEC-4743-936A-F8B43FC3D32F}"/>
                    </a:ext>
                  </a:extLst>
                </p:cNvPr>
                <p:cNvCxnSpPr>
                  <a:stCxn id="26" idx="7"/>
                  <a:endCxn id="31"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1CB9EF-6889-48F4-96BD-F2D0D313EDF1}"/>
                    </a:ext>
                  </a:extLst>
                </p:cNvPr>
                <p:cNvCxnSpPr>
                  <a:stCxn id="31" idx="6"/>
                  <a:endCxn id="36"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874252-CCE0-45EE-9E44-EE364B32B233}"/>
                    </a:ext>
                  </a:extLst>
                </p:cNvPr>
                <p:cNvCxnSpPr>
                  <a:stCxn id="34" idx="0"/>
                  <a:endCxn id="26"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D586D8-88F3-4D27-B38E-BB096269C916}"/>
                    </a:ext>
                  </a:extLst>
                </p:cNvPr>
                <p:cNvCxnSpPr>
                  <a:stCxn id="34" idx="0"/>
                  <a:endCxn id="27"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2D34D1-EA7A-498A-908A-988A7E25712D}"/>
                    </a:ext>
                  </a:extLst>
                </p:cNvPr>
                <p:cNvCxnSpPr>
                  <a:stCxn id="29" idx="0"/>
                  <a:endCxn id="33"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2F12B2-F3F0-4FEA-8B42-BB8C6DC0B93B}"/>
                    </a:ext>
                  </a:extLst>
                </p:cNvPr>
                <p:cNvCxnSpPr>
                  <a:stCxn id="30" idx="7"/>
                  <a:endCxn id="29"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AAF05F-A746-4EAC-9078-A06DEC495DEC}"/>
                    </a:ext>
                  </a:extLst>
                </p:cNvPr>
                <p:cNvCxnSpPr>
                  <a:stCxn id="34" idx="6"/>
                  <a:endCxn id="29"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FBAFD0-F629-4555-80FE-587F32D58C1E}"/>
                    </a:ext>
                  </a:extLst>
                </p:cNvPr>
                <p:cNvCxnSpPr>
                  <a:stCxn id="30" idx="5"/>
                  <a:endCxn id="32"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2B528E-9DC4-4B00-A6B1-F2FC82330AB3}"/>
                    </a:ext>
                  </a:extLst>
                </p:cNvPr>
                <p:cNvCxnSpPr>
                  <a:stCxn id="32" idx="7"/>
                  <a:endCxn id="35"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E2B198-8DDA-416F-B8F4-223823D82E97}"/>
                    </a:ext>
                  </a:extLst>
                </p:cNvPr>
                <p:cNvCxnSpPr>
                  <a:stCxn id="25" idx="6"/>
                  <a:endCxn id="28"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2882B2-07DF-48BF-934A-A51182F617CA}"/>
                    </a:ext>
                  </a:extLst>
                </p:cNvPr>
                <p:cNvCxnSpPr>
                  <a:stCxn id="31" idx="1"/>
                  <a:endCxn id="28"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6E9974-D586-4618-85C1-DFE20E38F704}"/>
                    </a:ext>
                  </a:extLst>
                </p:cNvPr>
                <p:cNvCxnSpPr>
                  <a:stCxn id="33" idx="7"/>
                  <a:endCxn id="35"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8E2D001A-FC02-4AED-AC52-F36051404577}"/>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459059-A3B6-400E-B584-A395313EFB46}"/>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1C97E3-DBFF-43B9-8015-9AF1FD19C43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2C0C1F-C10F-46BB-BD99-6D5AD28EB485}"/>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B1179E-467F-49CE-9D45-698E253B330A}"/>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F4D8B48-1BFB-475B-B19C-F8D9F2A28A6C}"/>
                  </a:ext>
                </a:extLst>
              </p:cNvPr>
              <p:cNvCxnSpPr>
                <a:stCxn id="8" idx="6"/>
                <a:endCxn id="24"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7F1469-C0E6-4634-AAFD-4BEB13F3F4A1}"/>
                  </a:ext>
                </a:extLst>
              </p:cNvPr>
              <p:cNvCxnSpPr>
                <a:stCxn id="10" idx="7"/>
                <a:endCxn id="26"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DFE080-E281-4951-B38C-3BB32AACE44E}"/>
                  </a:ext>
                </a:extLst>
              </p:cNvPr>
              <p:cNvCxnSpPr>
                <a:stCxn id="10" idx="4"/>
                <a:endCxn id="27"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869AEF-75E5-4CE0-AC08-603CE3DBFC70}"/>
                  </a:ext>
                </a:extLst>
              </p:cNvPr>
              <p:cNvCxnSpPr>
                <a:stCxn id="13" idx="0"/>
                <a:endCxn id="35"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FA2621-2439-4725-8FF0-0A3FA9C5D22E}"/>
                  </a:ext>
                </a:extLst>
              </p:cNvPr>
              <p:cNvCxnSpPr>
                <a:stCxn id="11" idx="0"/>
                <a:endCxn id="31" idx="4"/>
              </p:cNvCxnSpPr>
              <p:nvPr/>
            </p:nvCxnSpPr>
            <p:spPr>
              <a:xfrm flipH="1" flipV="1">
                <a:off x="2940657" y="4088709"/>
                <a:ext cx="33944" cy="40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6EE52C-14F1-4D52-B040-E0817934F040}"/>
                  </a:ext>
                </a:extLst>
              </p:cNvPr>
              <p:cNvCxnSpPr>
                <a:stCxn id="12" idx="6"/>
                <a:endCxn id="36"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42581A-CCF2-4126-A335-56F19A63BA96}"/>
                  </a:ext>
                </a:extLst>
              </p:cNvPr>
              <p:cNvCxnSpPr>
                <a:stCxn id="28" idx="6"/>
                <a:endCxn id="12"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2A8A6B-D4A7-40B5-9717-A5A4C0879289}"/>
                  </a:ext>
                </a:extLst>
              </p:cNvPr>
              <p:cNvCxnSpPr>
                <a:stCxn id="11" idx="5"/>
                <a:endCxn id="29" idx="1"/>
              </p:cNvCxnSpPr>
              <p:nvPr/>
            </p:nvCxnSpPr>
            <p:spPr>
              <a:xfrm>
                <a:off x="3035898" y="4650631"/>
                <a:ext cx="206265" cy="33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3573FB-4600-402D-835D-0C76520F5B7F}"/>
                  </a:ext>
                </a:extLst>
              </p:cNvPr>
              <p:cNvCxnSpPr>
                <a:stCxn id="36" idx="6"/>
                <a:endCxn id="35"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85AA2A-75D5-4182-BA5E-405E5BF442F4}"/>
                  </a:ext>
                </a:extLst>
              </p:cNvPr>
              <p:cNvCxnSpPr>
                <a:stCxn id="26" idx="6"/>
                <a:endCxn id="11" idx="2"/>
              </p:cNvCxnSpPr>
              <p:nvPr/>
            </p:nvCxnSpPr>
            <p:spPr>
              <a:xfrm>
                <a:off x="2258391" y="4585451"/>
                <a:ext cx="62952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E4E7368-8815-41DF-B3EB-DC0E55C0FCCC}"/>
                </a:ext>
              </a:extLst>
            </p:cNvPr>
            <p:cNvGrpSpPr/>
            <p:nvPr/>
          </p:nvGrpSpPr>
          <p:grpSpPr>
            <a:xfrm>
              <a:off x="4815539" y="2776451"/>
              <a:ext cx="2727383" cy="2420067"/>
              <a:chOff x="804386" y="2722575"/>
              <a:chExt cx="3799924" cy="3313841"/>
            </a:xfrm>
          </p:grpSpPr>
          <p:grpSp>
            <p:nvGrpSpPr>
              <p:cNvPr id="52" name="Group 51">
                <a:extLst>
                  <a:ext uri="{FF2B5EF4-FFF2-40B4-BE49-F238E27FC236}">
                    <a16:creationId xmlns:a16="http://schemas.microsoft.com/office/drawing/2014/main" id="{B51D8639-D33A-4E3D-8A54-4E1A43322972}"/>
                  </a:ext>
                </a:extLst>
              </p:cNvPr>
              <p:cNvGrpSpPr/>
              <p:nvPr/>
            </p:nvGrpSpPr>
            <p:grpSpPr>
              <a:xfrm>
                <a:off x="970920" y="2722575"/>
                <a:ext cx="3623224" cy="3313841"/>
                <a:chOff x="1015236" y="2452720"/>
                <a:chExt cx="2586216" cy="2224471"/>
              </a:xfrm>
            </p:grpSpPr>
            <p:sp>
              <p:nvSpPr>
                <p:cNvPr id="68" name="Oval 67">
                  <a:extLst>
                    <a:ext uri="{FF2B5EF4-FFF2-40B4-BE49-F238E27FC236}">
                      <a16:creationId xmlns:a16="http://schemas.microsoft.com/office/drawing/2014/main" id="{87A5ED85-D68C-4582-810F-F240FE443AB6}"/>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DA18C0-9206-4F86-8820-8DD3B6AB37C6}"/>
                    </a:ext>
                  </a:extLst>
                </p:cNvPr>
                <p:cNvSpPr/>
                <p:nvPr/>
              </p:nvSpPr>
              <p:spPr>
                <a:xfrm>
                  <a:off x="1204304" y="3228074"/>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DCE34CA-C50C-4417-AAB1-CCD0E326BD38}"/>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E743ADE-CB89-47BE-BFAE-48942AC855C3}"/>
                    </a:ext>
                  </a:extLst>
                </p:cNvPr>
                <p:cNvSpPr/>
                <p:nvPr/>
              </p:nvSpPr>
              <p:spPr>
                <a:xfrm>
                  <a:off x="1204303" y="397958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CCE5B-05FC-4ABC-AC34-8E6063C6098D}"/>
                    </a:ext>
                  </a:extLst>
                </p:cNvPr>
                <p:cNvSpPr/>
                <p:nvPr/>
              </p:nvSpPr>
              <p:spPr>
                <a:xfrm>
                  <a:off x="1686712" y="2969903"/>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E15847B-C183-4223-899B-4A5120E9482F}"/>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470D5F-4C34-4365-88D0-69293CE8BCFE}"/>
                    </a:ext>
                  </a:extLst>
                </p:cNvPr>
                <p:cNvSpPr/>
                <p:nvPr/>
              </p:nvSpPr>
              <p:spPr>
                <a:xfrm>
                  <a:off x="1815049" y="44780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CA4B0DC-E715-4FAF-8809-7E5290C67435}"/>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6681001-574A-491D-A798-90E13C13D3DE}"/>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1CB064B-3C40-4DD0-A4CF-577CDF638E66}"/>
                    </a:ext>
                  </a:extLst>
                </p:cNvPr>
                <p:cNvSpPr/>
                <p:nvPr/>
              </p:nvSpPr>
              <p:spPr>
                <a:xfrm>
                  <a:off x="2934559" y="34803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79337D5-32EF-4659-98EB-3767A95C0432}"/>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BFF09F5-8656-420B-B601-64ECF1C4299D}"/>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013EFAE-3C9D-4B95-AEAE-49000E4A1147}"/>
                    </a:ext>
                  </a:extLst>
                </p:cNvPr>
                <p:cNvSpPr/>
                <p:nvPr/>
              </p:nvSpPr>
              <p:spPr>
                <a:xfrm>
                  <a:off x="2951747" y="2865982"/>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1B32D7-4D40-4CAE-AA1E-CBC46AD2D761}"/>
                    </a:ext>
                  </a:extLst>
                </p:cNvPr>
                <p:cNvCxnSpPr>
                  <a:stCxn id="72" idx="0"/>
                  <a:endCxn id="68"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39E1DF0-74AF-4956-9D3A-FCCA943A798D}"/>
                    </a:ext>
                  </a:extLst>
                </p:cNvPr>
                <p:cNvCxnSpPr>
                  <a:stCxn id="70" idx="2"/>
                  <a:endCxn id="69"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0C5982-130C-4E76-898C-721F05F59BE1}"/>
                    </a:ext>
                  </a:extLst>
                </p:cNvPr>
                <p:cNvCxnSpPr>
                  <a:stCxn id="70" idx="7"/>
                  <a:endCxn id="75"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6F705A-D0E2-40D8-BA6F-9010A631993D}"/>
                    </a:ext>
                  </a:extLst>
                </p:cNvPr>
                <p:cNvCxnSpPr>
                  <a:stCxn id="75" idx="6"/>
                  <a:endCxn id="80" idx="3"/>
                </p:cNvCxnSpPr>
                <p:nvPr/>
              </p:nvCxnSpPr>
              <p:spPr>
                <a:xfrm flipV="1">
                  <a:off x="2483088" y="2971613"/>
                  <a:ext cx="486782" cy="336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DA47A1-2117-4DDF-BCF9-6F906CF9D847}"/>
                    </a:ext>
                  </a:extLst>
                </p:cNvPr>
                <p:cNvCxnSpPr>
                  <a:stCxn id="78" idx="0"/>
                  <a:endCxn id="70" idx="3"/>
                </p:cNvCxnSpPr>
                <p:nvPr/>
              </p:nvCxnSpPr>
              <p:spPr>
                <a:xfrm flipV="1">
                  <a:off x="1077113" y="3746960"/>
                  <a:ext cx="751475" cy="806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82680E-3882-475E-8D24-40581F936D34}"/>
                    </a:ext>
                  </a:extLst>
                </p:cNvPr>
                <p:cNvCxnSpPr>
                  <a:stCxn id="78" idx="0"/>
                  <a:endCxn id="71"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8883778-7C45-4E67-A9C6-07BC56872877}"/>
                    </a:ext>
                  </a:extLst>
                </p:cNvPr>
                <p:cNvCxnSpPr>
                  <a:stCxn id="73" idx="0"/>
                  <a:endCxn id="77" idx="3"/>
                </p:cNvCxnSpPr>
                <p:nvPr/>
              </p:nvCxnSpPr>
              <p:spPr>
                <a:xfrm flipV="1">
                  <a:off x="2680177" y="3585971"/>
                  <a:ext cx="272505" cy="3658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96F044A-4E86-4A28-A39C-B66DFFFE43C8}"/>
                    </a:ext>
                  </a:extLst>
                </p:cNvPr>
                <p:cNvCxnSpPr>
                  <a:stCxn id="74" idx="7"/>
                  <a:endCxn id="73" idx="3"/>
                </p:cNvCxnSpPr>
                <p:nvPr/>
              </p:nvCxnSpPr>
              <p:spPr>
                <a:xfrm flipV="1">
                  <a:off x="1920679" y="4057489"/>
                  <a:ext cx="715744" cy="438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3DAC11-7116-4D64-9C4D-AC60E8C752F4}"/>
                    </a:ext>
                  </a:extLst>
                </p:cNvPr>
                <p:cNvCxnSpPr>
                  <a:stCxn id="78" idx="6"/>
                  <a:endCxn id="73" idx="2"/>
                </p:cNvCxnSpPr>
                <p:nvPr/>
              </p:nvCxnSpPr>
              <p:spPr>
                <a:xfrm flipV="1">
                  <a:off x="1138989" y="4013735"/>
                  <a:ext cx="1479311" cy="6015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2E1DCD5-9FA9-4EFF-8E43-4C6180E5CCF4}"/>
                    </a:ext>
                  </a:extLst>
                </p:cNvPr>
                <p:cNvCxnSpPr>
                  <a:stCxn id="74" idx="5"/>
                  <a:endCxn id="76"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4C7E3DA-5236-4C34-8BF8-F847931CEC67}"/>
                    </a:ext>
                  </a:extLst>
                </p:cNvPr>
                <p:cNvCxnSpPr>
                  <a:stCxn id="76" idx="7"/>
                  <a:endCxn id="79"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8FE9979-05DA-4A52-ADF1-C1EC2C79C783}"/>
                    </a:ext>
                  </a:extLst>
                </p:cNvPr>
                <p:cNvCxnSpPr>
                  <a:stCxn id="69" idx="6"/>
                  <a:endCxn id="72"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732299-80DB-466F-B79A-C01386A160D3}"/>
                    </a:ext>
                  </a:extLst>
                </p:cNvPr>
                <p:cNvCxnSpPr>
                  <a:stCxn id="75" idx="1"/>
                  <a:endCxn id="72"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DDA960-630E-4FBD-841E-ADFE97CF5569}"/>
                    </a:ext>
                  </a:extLst>
                </p:cNvPr>
                <p:cNvCxnSpPr>
                  <a:stCxn id="77" idx="7"/>
                  <a:endCxn id="79"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147FCFC0-0DE5-4A5E-812D-1D5BE142C138}"/>
                  </a:ext>
                </a:extLst>
              </p:cNvPr>
              <p:cNvSpPr/>
              <p:nvPr/>
            </p:nvSpPr>
            <p:spPr>
              <a:xfrm>
                <a:off x="1438069" y="3032453"/>
                <a:ext cx="173375" cy="1843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960D26-4D4D-491E-994D-08D75A40A7D3}"/>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63B5F9B-DE09-4267-B49E-046D34EE085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9ECAA79-C014-4572-9062-CD9A53440432}"/>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1DFBE5F-FDDF-4FBC-9000-6C5030EB173B}"/>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459114A-5B49-4877-96EE-C87EB2A23A0E}"/>
                  </a:ext>
                </a:extLst>
              </p:cNvPr>
              <p:cNvCxnSpPr>
                <a:stCxn id="53" idx="6"/>
                <a:endCxn id="68" idx="2"/>
              </p:cNvCxnSpPr>
              <p:nvPr/>
            </p:nvCxnSpPr>
            <p:spPr>
              <a:xfrm flipV="1">
                <a:off x="1611444" y="2814755"/>
                <a:ext cx="942328" cy="309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710F75-307D-40AB-936C-D29A9D854C04}"/>
                  </a:ext>
                </a:extLst>
              </p:cNvPr>
              <p:cNvCxnSpPr>
                <a:stCxn id="54" idx="7"/>
                <a:endCxn id="70" idx="2"/>
              </p:cNvCxnSpPr>
              <p:nvPr/>
            </p:nvCxnSpPr>
            <p:spPr>
              <a:xfrm>
                <a:off x="952371" y="4369046"/>
                <a:ext cx="1132645" cy="2164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69FB56-2CB7-49F1-A101-6C1A7B5863F2}"/>
                  </a:ext>
                </a:extLst>
              </p:cNvPr>
              <p:cNvCxnSpPr>
                <a:stCxn id="54" idx="4"/>
                <a:endCxn id="71" idx="1"/>
              </p:cNvCxnSpPr>
              <p:nvPr/>
            </p:nvCxnSpPr>
            <p:spPr>
              <a:xfrm>
                <a:off x="891074" y="4526406"/>
                <a:ext cx="370114" cy="4977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B84385-EB65-40DE-9392-934060D51C3A}"/>
                  </a:ext>
                </a:extLst>
              </p:cNvPr>
              <p:cNvCxnSpPr>
                <a:stCxn id="57" idx="0"/>
                <a:endCxn id="79"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5DE610-5489-4096-B17F-492F925B9FF9}"/>
                  </a:ext>
                </a:extLst>
              </p:cNvPr>
              <p:cNvCxnSpPr>
                <a:stCxn id="55" idx="0"/>
                <a:endCxn id="75"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8700CC-0DDB-4A08-B695-E8AADAB1E832}"/>
                  </a:ext>
                </a:extLst>
              </p:cNvPr>
              <p:cNvCxnSpPr>
                <a:stCxn id="56" idx="6"/>
                <a:endCxn id="80"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9E9F7B-1113-4CAB-AFE5-2BF1FA674BFD}"/>
                  </a:ext>
                </a:extLst>
              </p:cNvPr>
              <p:cNvCxnSpPr>
                <a:stCxn id="72" idx="6"/>
                <a:endCxn id="56"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88CE33-A951-44CC-853A-B4EB47BB3567}"/>
                  </a:ext>
                </a:extLst>
              </p:cNvPr>
              <p:cNvCxnSpPr>
                <a:stCxn id="55" idx="5"/>
                <a:endCxn id="73"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B2A766D-9857-4827-9E78-BE8383C6F7B2}"/>
                  </a:ext>
                </a:extLst>
              </p:cNvPr>
              <p:cNvCxnSpPr>
                <a:stCxn id="80" idx="6"/>
                <a:endCxn id="79"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B4E945-9E9B-4570-BF09-0B3E2827AF36}"/>
                  </a:ext>
                </a:extLst>
              </p:cNvPr>
              <p:cNvCxnSpPr>
                <a:stCxn id="70" idx="6"/>
                <a:endCxn id="55"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76EA0D1-B101-40B0-A470-91F1EAC827D7}"/>
                </a:ext>
              </a:extLst>
            </p:cNvPr>
            <p:cNvGrpSpPr/>
            <p:nvPr/>
          </p:nvGrpSpPr>
          <p:grpSpPr>
            <a:xfrm>
              <a:off x="8692441" y="2749102"/>
              <a:ext cx="2727383" cy="2420067"/>
              <a:chOff x="804386" y="2722575"/>
              <a:chExt cx="3799924" cy="3313841"/>
            </a:xfrm>
          </p:grpSpPr>
          <p:grpSp>
            <p:nvGrpSpPr>
              <p:cNvPr id="96" name="Group 95">
                <a:extLst>
                  <a:ext uri="{FF2B5EF4-FFF2-40B4-BE49-F238E27FC236}">
                    <a16:creationId xmlns:a16="http://schemas.microsoft.com/office/drawing/2014/main" id="{A6114B26-C4AE-481C-A9E0-7EE0118940D3}"/>
                  </a:ext>
                </a:extLst>
              </p:cNvPr>
              <p:cNvGrpSpPr/>
              <p:nvPr/>
            </p:nvGrpSpPr>
            <p:grpSpPr>
              <a:xfrm>
                <a:off x="970920" y="2722575"/>
                <a:ext cx="3623224" cy="3313841"/>
                <a:chOff x="1015236" y="2452720"/>
                <a:chExt cx="2586216" cy="2224471"/>
              </a:xfrm>
            </p:grpSpPr>
            <p:sp>
              <p:nvSpPr>
                <p:cNvPr id="112" name="Oval 111">
                  <a:extLst>
                    <a:ext uri="{FF2B5EF4-FFF2-40B4-BE49-F238E27FC236}">
                      <a16:creationId xmlns:a16="http://schemas.microsoft.com/office/drawing/2014/main" id="{B2465FF2-809F-42E2-90EC-04DDCEB5C230}"/>
                    </a:ext>
                  </a:extLst>
                </p:cNvPr>
                <p:cNvSpPr/>
                <p:nvPr/>
              </p:nvSpPr>
              <p:spPr>
                <a:xfrm>
                  <a:off x="2145058" y="2452720"/>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83FE199-8962-4672-AB7C-AB107ADDBB02}"/>
                    </a:ext>
                  </a:extLst>
                </p:cNvPr>
                <p:cNvSpPr/>
                <p:nvPr/>
              </p:nvSpPr>
              <p:spPr>
                <a:xfrm>
                  <a:off x="1204304" y="3228074"/>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FE65C30-7260-4E11-A91D-EB9F0A140D59}"/>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5267FA5-D7F2-4532-9E0D-05C92222B241}"/>
                    </a:ext>
                  </a:extLst>
                </p:cNvPr>
                <p:cNvSpPr/>
                <p:nvPr/>
              </p:nvSpPr>
              <p:spPr>
                <a:xfrm>
                  <a:off x="1204303" y="397958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D58A613-5800-4B9D-A2F3-D0BA4AA86A4E}"/>
                    </a:ext>
                  </a:extLst>
                </p:cNvPr>
                <p:cNvSpPr/>
                <p:nvPr/>
              </p:nvSpPr>
              <p:spPr>
                <a:xfrm>
                  <a:off x="1686712" y="2969903"/>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88D08E5-1017-4549-B932-89C916CE5A03}"/>
                    </a:ext>
                  </a:extLst>
                </p:cNvPr>
                <p:cNvSpPr/>
                <p:nvPr/>
              </p:nvSpPr>
              <p:spPr>
                <a:xfrm>
                  <a:off x="2618300" y="3951858"/>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948F972-8E5E-4160-A568-F2EC2EC05854}"/>
                    </a:ext>
                  </a:extLst>
                </p:cNvPr>
                <p:cNvSpPr/>
                <p:nvPr/>
              </p:nvSpPr>
              <p:spPr>
                <a:xfrm>
                  <a:off x="1815049" y="44780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441ADDC-7BC2-4AA2-B6E9-988F240B8E63}"/>
                    </a:ext>
                  </a:extLst>
                </p:cNvPr>
                <p:cNvSpPr/>
                <p:nvPr/>
              </p:nvSpPr>
              <p:spPr>
                <a:xfrm>
                  <a:off x="2359335" y="3246006"/>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F1D6861-AB7F-4987-8C36-D60E33C35342}"/>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A4B8172-7F9C-45AC-B673-EA82A72101E4}"/>
                    </a:ext>
                  </a:extLst>
                </p:cNvPr>
                <p:cNvSpPr/>
                <p:nvPr/>
              </p:nvSpPr>
              <p:spPr>
                <a:xfrm>
                  <a:off x="2934559" y="348034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C022F15-B079-406F-B5D4-A68EFFEAA266}"/>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485BAEF-3B04-49D3-88A0-54E8E4AA9104}"/>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772CF44-E3F0-4CC4-9808-AE8F05F5299B}"/>
                    </a:ext>
                  </a:extLst>
                </p:cNvPr>
                <p:cNvSpPr/>
                <p:nvPr/>
              </p:nvSpPr>
              <p:spPr>
                <a:xfrm>
                  <a:off x="2951747" y="2865982"/>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5EAF1506-F34B-4E16-9243-271A1ED8C003}"/>
                    </a:ext>
                  </a:extLst>
                </p:cNvPr>
                <p:cNvCxnSpPr>
                  <a:stCxn id="116" idx="0"/>
                  <a:endCxn id="112"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DC8669-0D5C-418F-A5BB-8104C35F46F0}"/>
                    </a:ext>
                  </a:extLst>
                </p:cNvPr>
                <p:cNvCxnSpPr>
                  <a:stCxn id="114" idx="2"/>
                  <a:endCxn id="113"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544AD14-8920-4A29-89E0-D04C3A19BBB8}"/>
                    </a:ext>
                  </a:extLst>
                </p:cNvPr>
                <p:cNvCxnSpPr>
                  <a:stCxn id="114" idx="7"/>
                  <a:endCxn id="119"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70AAD1-E019-415A-9BC2-B5786BC1D1D1}"/>
                    </a:ext>
                  </a:extLst>
                </p:cNvPr>
                <p:cNvCxnSpPr>
                  <a:stCxn id="119" idx="6"/>
                  <a:endCxn id="124" idx="3"/>
                </p:cNvCxnSpPr>
                <p:nvPr/>
              </p:nvCxnSpPr>
              <p:spPr>
                <a:xfrm flipV="1">
                  <a:off x="2483088" y="2971613"/>
                  <a:ext cx="486782" cy="336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B987E7-9E13-4142-8678-54D999C0532B}"/>
                    </a:ext>
                  </a:extLst>
                </p:cNvPr>
                <p:cNvCxnSpPr>
                  <a:stCxn id="122" idx="0"/>
                  <a:endCxn id="114"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DFC69E3-B3CD-484A-A165-67D92B77B789}"/>
                    </a:ext>
                  </a:extLst>
                </p:cNvPr>
                <p:cNvCxnSpPr>
                  <a:stCxn id="122" idx="0"/>
                  <a:endCxn id="115" idx="4"/>
                </p:cNvCxnSpPr>
                <p:nvPr/>
              </p:nvCxnSpPr>
              <p:spPr>
                <a:xfrm flipV="1">
                  <a:off x="1077113" y="4103341"/>
                  <a:ext cx="189067" cy="45009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49440AE-6DA4-466C-B8E0-4EC3CBBA86BB}"/>
                    </a:ext>
                  </a:extLst>
                </p:cNvPr>
                <p:cNvCxnSpPr>
                  <a:stCxn id="117" idx="0"/>
                  <a:endCxn id="121" idx="3"/>
                </p:cNvCxnSpPr>
                <p:nvPr/>
              </p:nvCxnSpPr>
              <p:spPr>
                <a:xfrm flipV="1">
                  <a:off x="2680177" y="3585971"/>
                  <a:ext cx="272505" cy="3658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F51404C-90D3-49A0-B999-09C384A5C7F4}"/>
                    </a:ext>
                  </a:extLst>
                </p:cNvPr>
                <p:cNvCxnSpPr>
                  <a:stCxn id="118" idx="7"/>
                  <a:endCxn id="117" idx="3"/>
                </p:cNvCxnSpPr>
                <p:nvPr/>
              </p:nvCxnSpPr>
              <p:spPr>
                <a:xfrm flipV="1">
                  <a:off x="1920679" y="4057489"/>
                  <a:ext cx="715744" cy="438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40C82D0-EB05-40BE-8D02-67E061C78A54}"/>
                    </a:ext>
                  </a:extLst>
                </p:cNvPr>
                <p:cNvCxnSpPr>
                  <a:stCxn id="122" idx="6"/>
                  <a:endCxn id="117" idx="2"/>
                </p:cNvCxnSpPr>
                <p:nvPr/>
              </p:nvCxnSpPr>
              <p:spPr>
                <a:xfrm flipV="1">
                  <a:off x="1138989" y="4013735"/>
                  <a:ext cx="1479311" cy="6015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83B7C6E-73FC-4418-9DF2-F3025565CDC9}"/>
                    </a:ext>
                  </a:extLst>
                </p:cNvPr>
                <p:cNvCxnSpPr>
                  <a:stCxn id="118" idx="5"/>
                  <a:endCxn id="120"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2E3A2B-A033-41B5-B44A-CB9DE62C45DE}"/>
                    </a:ext>
                  </a:extLst>
                </p:cNvPr>
                <p:cNvCxnSpPr>
                  <a:stCxn id="120" idx="7"/>
                  <a:endCxn id="123"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FCB507E-928A-4954-9D75-8CBC872A5C5E}"/>
                    </a:ext>
                  </a:extLst>
                </p:cNvPr>
                <p:cNvCxnSpPr>
                  <a:stCxn id="113" idx="6"/>
                  <a:endCxn id="116" idx="3"/>
                </p:cNvCxnSpPr>
                <p:nvPr/>
              </p:nvCxnSpPr>
              <p:spPr>
                <a:xfrm flipV="1">
                  <a:off x="1328057" y="3075534"/>
                  <a:ext cx="376778" cy="2144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A3776C6-6719-4769-9C59-19146D8B2C39}"/>
                    </a:ext>
                  </a:extLst>
                </p:cNvPr>
                <p:cNvCxnSpPr>
                  <a:stCxn id="119" idx="1"/>
                  <a:endCxn id="116"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BD041E-EC62-4D3C-8AB7-4C73D958F883}"/>
                    </a:ext>
                  </a:extLst>
                </p:cNvPr>
                <p:cNvCxnSpPr>
                  <a:stCxn id="121" idx="7"/>
                  <a:endCxn id="123"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Oval 96">
                <a:extLst>
                  <a:ext uri="{FF2B5EF4-FFF2-40B4-BE49-F238E27FC236}">
                    <a16:creationId xmlns:a16="http://schemas.microsoft.com/office/drawing/2014/main" id="{C3A4EF51-BA00-4766-9324-1BA2A8FFD0E3}"/>
                  </a:ext>
                </a:extLst>
              </p:cNvPr>
              <p:cNvSpPr/>
              <p:nvPr/>
            </p:nvSpPr>
            <p:spPr>
              <a:xfrm>
                <a:off x="1438069" y="3032453"/>
                <a:ext cx="173375" cy="1843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C40AFC5-E4C5-4F3C-B2C3-9C6A358C138C}"/>
                  </a:ext>
                </a:extLst>
              </p:cNvPr>
              <p:cNvSpPr/>
              <p:nvPr/>
            </p:nvSpPr>
            <p:spPr>
              <a:xfrm>
                <a:off x="804386" y="4342047"/>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BA77515-C194-4A3B-AB52-BEB02DCB02F1}"/>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C67FEB8-2110-4C95-8F89-DF7871BB376E}"/>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3F0D3CC-25DD-4807-A901-BE1547C973BB}"/>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637C3F12-343F-4FFE-837A-AC1686373B52}"/>
                  </a:ext>
                </a:extLst>
              </p:cNvPr>
              <p:cNvCxnSpPr>
                <a:stCxn id="97" idx="6"/>
                <a:endCxn id="112" idx="2"/>
              </p:cNvCxnSpPr>
              <p:nvPr/>
            </p:nvCxnSpPr>
            <p:spPr>
              <a:xfrm flipV="1">
                <a:off x="1611444" y="2814755"/>
                <a:ext cx="942328" cy="309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E1651F-F968-492A-86D9-13FB4B0F1123}"/>
                  </a:ext>
                </a:extLst>
              </p:cNvPr>
              <p:cNvCxnSpPr>
                <a:stCxn id="98" idx="7"/>
                <a:endCxn id="114" idx="2"/>
              </p:cNvCxnSpPr>
              <p:nvPr/>
            </p:nvCxnSpPr>
            <p:spPr>
              <a:xfrm>
                <a:off x="952371" y="4369046"/>
                <a:ext cx="1132645" cy="2164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149FEA-18E0-4920-90B2-114333BB7CE4}"/>
                  </a:ext>
                </a:extLst>
              </p:cNvPr>
              <p:cNvCxnSpPr>
                <a:stCxn id="98" idx="4"/>
                <a:endCxn id="115" idx="1"/>
              </p:cNvCxnSpPr>
              <p:nvPr/>
            </p:nvCxnSpPr>
            <p:spPr>
              <a:xfrm>
                <a:off x="891074" y="4526406"/>
                <a:ext cx="370114" cy="4977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D18C3D-3545-42D0-890D-B8A2B7C19F51}"/>
                  </a:ext>
                </a:extLst>
              </p:cNvPr>
              <p:cNvCxnSpPr>
                <a:stCxn id="101" idx="0"/>
                <a:endCxn id="123"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F7B31D1-D4BD-4B5F-9032-51F9C0EC2FE2}"/>
                  </a:ext>
                </a:extLst>
              </p:cNvPr>
              <p:cNvCxnSpPr>
                <a:stCxn id="99" idx="0"/>
                <a:endCxn id="119"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00F7C5D-77EC-4EF2-9FFD-63C080466DBC}"/>
                  </a:ext>
                </a:extLst>
              </p:cNvPr>
              <p:cNvCxnSpPr>
                <a:stCxn id="100" idx="6"/>
                <a:endCxn id="124"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0E353A9-244C-40EE-9609-211825DAA478}"/>
                  </a:ext>
                </a:extLst>
              </p:cNvPr>
              <p:cNvCxnSpPr>
                <a:stCxn id="116" idx="6"/>
                <a:endCxn id="100"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E1FBDB-9DD3-47B4-8210-577421BAD3C8}"/>
                  </a:ext>
                </a:extLst>
              </p:cNvPr>
              <p:cNvCxnSpPr>
                <a:stCxn id="99" idx="5"/>
                <a:endCxn id="117"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D48DF59-8A0C-4200-9E26-42A33C174F0C}"/>
                  </a:ext>
                </a:extLst>
              </p:cNvPr>
              <p:cNvCxnSpPr>
                <a:stCxn id="124" idx="6"/>
                <a:endCxn id="123"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39929BE-CA3A-45A8-9172-33E00CB84E2D}"/>
                  </a:ext>
                </a:extLst>
              </p:cNvPr>
              <p:cNvCxnSpPr>
                <a:stCxn id="114" idx="6"/>
                <a:endCxn id="99"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9" name="Right Arrow 227">
              <a:extLst>
                <a:ext uri="{FF2B5EF4-FFF2-40B4-BE49-F238E27FC236}">
                  <a16:creationId xmlns:a16="http://schemas.microsoft.com/office/drawing/2014/main" id="{9BAEEFC2-F255-4826-9FC8-A7A92C60205F}"/>
                </a:ext>
              </a:extLst>
            </p:cNvPr>
            <p:cNvSpPr/>
            <p:nvPr/>
          </p:nvSpPr>
          <p:spPr>
            <a:xfrm>
              <a:off x="3769584" y="3864122"/>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ight Arrow 228">
              <a:extLst>
                <a:ext uri="{FF2B5EF4-FFF2-40B4-BE49-F238E27FC236}">
                  <a16:creationId xmlns:a16="http://schemas.microsoft.com/office/drawing/2014/main" id="{476643B7-C9BB-477A-A49C-5733C439C0F0}"/>
                </a:ext>
              </a:extLst>
            </p:cNvPr>
            <p:cNvSpPr/>
            <p:nvPr/>
          </p:nvSpPr>
          <p:spPr>
            <a:xfrm>
              <a:off x="7669973" y="3865331"/>
              <a:ext cx="838773" cy="27276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331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I.C.b</a:t>
            </a:r>
            <a:r>
              <a:rPr lang="es-MX" dirty="0"/>
              <a:t> - </a:t>
            </a:r>
            <a:r>
              <a:rPr lang="es-MX" dirty="0" err="1"/>
              <a:t>Sampling</a:t>
            </a:r>
            <a:r>
              <a:rPr lang="es-MX" dirty="0"/>
              <a:t> </a:t>
            </a:r>
            <a:r>
              <a:rPr lang="es-MX" dirty="0" err="1"/>
              <a:t>method</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29</a:t>
            </a:fld>
            <a:endParaRPr lang="en-US" dirty="0"/>
          </a:p>
        </p:txBody>
      </p:sp>
      <p:sp>
        <p:nvSpPr>
          <p:cNvPr id="4" name="TextBox 3">
            <a:extLst>
              <a:ext uri="{FF2B5EF4-FFF2-40B4-BE49-F238E27FC236}">
                <a16:creationId xmlns:a16="http://schemas.microsoft.com/office/drawing/2014/main" id="{7807628B-A679-4BF8-8141-7BE0A73F81E9}"/>
              </a:ext>
            </a:extLst>
          </p:cNvPr>
          <p:cNvSpPr txBox="1"/>
          <p:nvPr/>
        </p:nvSpPr>
        <p:spPr>
          <a:xfrm>
            <a:off x="6536225" y="1428015"/>
            <a:ext cx="4477123" cy="1015663"/>
          </a:xfrm>
          <a:prstGeom prst="rect">
            <a:avLst/>
          </a:prstGeom>
          <a:noFill/>
        </p:spPr>
        <p:txBody>
          <a:bodyPr wrap="none" rtlCol="0">
            <a:spAutoFit/>
          </a:bodyPr>
          <a:lstStyle/>
          <a:p>
            <a:r>
              <a:rPr lang="es-MX" sz="3200" b="1" dirty="0">
                <a:solidFill>
                  <a:schemeClr val="accent1">
                    <a:lumMod val="50000"/>
                  </a:schemeClr>
                </a:solidFill>
              </a:rPr>
              <a:t>Link-</a:t>
            </a:r>
            <a:r>
              <a:rPr lang="es-MX" sz="3200" b="1" dirty="0" err="1">
                <a:solidFill>
                  <a:schemeClr val="accent1">
                    <a:lumMod val="50000"/>
                  </a:schemeClr>
                </a:solidFill>
              </a:rPr>
              <a:t>tracing</a:t>
            </a:r>
            <a:endParaRPr lang="es-MX" sz="3200" b="1" dirty="0">
              <a:solidFill>
                <a:schemeClr val="accent1">
                  <a:lumMod val="50000"/>
                </a:schemeClr>
              </a:solidFill>
            </a:endParaRPr>
          </a:p>
          <a:p>
            <a:r>
              <a:rPr lang="es-MX" sz="2800" dirty="0"/>
              <a:t>(</a:t>
            </a:r>
            <a:r>
              <a:rPr lang="es-MX" sz="2800" dirty="0" err="1"/>
              <a:t>respondent</a:t>
            </a:r>
            <a:r>
              <a:rPr lang="es-MX" sz="2800" dirty="0"/>
              <a:t> </a:t>
            </a:r>
            <a:r>
              <a:rPr lang="es-MX" sz="2800" dirty="0" err="1"/>
              <a:t>driven</a:t>
            </a:r>
            <a:r>
              <a:rPr lang="es-MX" sz="2800" dirty="0"/>
              <a:t> </a:t>
            </a:r>
            <a:r>
              <a:rPr lang="es-MX" sz="2800" dirty="0" err="1"/>
              <a:t>sampling</a:t>
            </a:r>
            <a:r>
              <a:rPr lang="es-MX" sz="2800" dirty="0"/>
              <a:t>)</a:t>
            </a:r>
            <a:endParaRPr lang="es-MX" sz="2800" b="1" dirty="0">
              <a:solidFill>
                <a:schemeClr val="accent1">
                  <a:lumMod val="50000"/>
                </a:schemeClr>
              </a:solidFill>
            </a:endParaRPr>
          </a:p>
        </p:txBody>
      </p:sp>
      <p:sp>
        <p:nvSpPr>
          <p:cNvPr id="6" name="TextBox 5">
            <a:extLst>
              <a:ext uri="{FF2B5EF4-FFF2-40B4-BE49-F238E27FC236}">
                <a16:creationId xmlns:a16="http://schemas.microsoft.com/office/drawing/2014/main" id="{ADB0555E-971C-4A30-BBE3-DF2451892070}"/>
              </a:ext>
            </a:extLst>
          </p:cNvPr>
          <p:cNvSpPr txBox="1"/>
          <p:nvPr/>
        </p:nvSpPr>
        <p:spPr>
          <a:xfrm>
            <a:off x="152354" y="4928886"/>
            <a:ext cx="6279505" cy="923330"/>
          </a:xfrm>
          <a:prstGeom prst="rect">
            <a:avLst/>
          </a:prstGeom>
          <a:noFill/>
        </p:spPr>
        <p:txBody>
          <a:bodyPr wrap="square" rtlCol="0">
            <a:spAutoFit/>
          </a:bodyPr>
          <a:lstStyle/>
          <a:p>
            <a:r>
              <a:rPr lang="es-MX" dirty="0" err="1"/>
              <a:t>We</a:t>
            </a:r>
            <a:r>
              <a:rPr lang="es-MX" dirty="0"/>
              <a:t> </a:t>
            </a:r>
            <a:r>
              <a:rPr lang="es-MX" dirty="0" err="1"/>
              <a:t>follow</a:t>
            </a:r>
            <a:r>
              <a:rPr lang="es-MX" dirty="0"/>
              <a:t> a </a:t>
            </a:r>
            <a:r>
              <a:rPr lang="es-MX" dirty="0" err="1"/>
              <a:t>node</a:t>
            </a:r>
            <a:r>
              <a:rPr lang="es-MX" dirty="0"/>
              <a:t> of </a:t>
            </a:r>
            <a:r>
              <a:rPr lang="es-MX" dirty="0" err="1"/>
              <a:t>specific</a:t>
            </a:r>
            <a:r>
              <a:rPr lang="es-MX" dirty="0"/>
              <a:t> </a:t>
            </a:r>
            <a:r>
              <a:rPr lang="es-MX" dirty="0" err="1"/>
              <a:t>interests</a:t>
            </a:r>
            <a:r>
              <a:rPr lang="es-MX" dirty="0"/>
              <a:t> and record </a:t>
            </a:r>
            <a:r>
              <a:rPr lang="es-MX" dirty="0" err="1"/>
              <a:t>its</a:t>
            </a:r>
            <a:r>
              <a:rPr lang="es-MX" dirty="0"/>
              <a:t> </a:t>
            </a:r>
            <a:r>
              <a:rPr lang="es-MX" dirty="0" err="1"/>
              <a:t>previous</a:t>
            </a:r>
            <a:r>
              <a:rPr lang="es-MX" dirty="0"/>
              <a:t> </a:t>
            </a:r>
            <a:r>
              <a:rPr lang="es-MX" dirty="0" err="1"/>
              <a:t>contacts</a:t>
            </a:r>
            <a:endParaRPr lang="es-MX" dirty="0"/>
          </a:p>
          <a:p>
            <a:r>
              <a:rPr lang="es-MX" dirty="0"/>
              <a:t>Similar to </a:t>
            </a:r>
            <a:r>
              <a:rPr lang="en-US" dirty="0"/>
              <a:t>Snowball sampling</a:t>
            </a:r>
          </a:p>
        </p:txBody>
      </p:sp>
      <p:grpSp>
        <p:nvGrpSpPr>
          <p:cNvPr id="7" name="Group 6">
            <a:extLst>
              <a:ext uri="{FF2B5EF4-FFF2-40B4-BE49-F238E27FC236}">
                <a16:creationId xmlns:a16="http://schemas.microsoft.com/office/drawing/2014/main" id="{5A9C73D4-C1D7-448F-A3BF-B81368A1E40F}"/>
              </a:ext>
            </a:extLst>
          </p:cNvPr>
          <p:cNvGrpSpPr/>
          <p:nvPr/>
        </p:nvGrpSpPr>
        <p:grpSpPr>
          <a:xfrm>
            <a:off x="269067" y="1491916"/>
            <a:ext cx="11488544" cy="4556126"/>
            <a:chOff x="269067" y="1491916"/>
            <a:chExt cx="11488544" cy="4556126"/>
          </a:xfrm>
        </p:grpSpPr>
        <p:grpSp>
          <p:nvGrpSpPr>
            <p:cNvPr id="8" name="Group 7">
              <a:extLst>
                <a:ext uri="{FF2B5EF4-FFF2-40B4-BE49-F238E27FC236}">
                  <a16:creationId xmlns:a16="http://schemas.microsoft.com/office/drawing/2014/main" id="{5211D6C5-D1A5-4530-A65D-DBA3F1F0C8C4}"/>
                </a:ext>
              </a:extLst>
            </p:cNvPr>
            <p:cNvGrpSpPr/>
            <p:nvPr/>
          </p:nvGrpSpPr>
          <p:grpSpPr>
            <a:xfrm>
              <a:off x="269067" y="1491916"/>
              <a:ext cx="2129228" cy="1820491"/>
              <a:chOff x="804386" y="2722575"/>
              <a:chExt cx="3799924" cy="3313841"/>
            </a:xfrm>
          </p:grpSpPr>
          <p:grpSp>
            <p:nvGrpSpPr>
              <p:cNvPr id="10" name="Group 9">
                <a:extLst>
                  <a:ext uri="{FF2B5EF4-FFF2-40B4-BE49-F238E27FC236}">
                    <a16:creationId xmlns:a16="http://schemas.microsoft.com/office/drawing/2014/main" id="{E5EE710B-0975-461F-B3BE-E8BC3F052753}"/>
                  </a:ext>
                </a:extLst>
              </p:cNvPr>
              <p:cNvGrpSpPr/>
              <p:nvPr/>
            </p:nvGrpSpPr>
            <p:grpSpPr>
              <a:xfrm>
                <a:off x="970920" y="2722575"/>
                <a:ext cx="3623224" cy="3313841"/>
                <a:chOff x="1015236" y="2452720"/>
                <a:chExt cx="2586216" cy="2224471"/>
              </a:xfrm>
            </p:grpSpPr>
            <p:sp>
              <p:nvSpPr>
                <p:cNvPr id="26" name="Oval 25">
                  <a:extLst>
                    <a:ext uri="{FF2B5EF4-FFF2-40B4-BE49-F238E27FC236}">
                      <a16:creationId xmlns:a16="http://schemas.microsoft.com/office/drawing/2014/main" id="{16943956-0EA1-4DEC-8EE1-E22ED6060281}"/>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AFFD5F-C0E9-40C5-9996-0DD994B267FF}"/>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FBD0540-7107-4146-87A4-13FE7EA62AD5}"/>
                    </a:ext>
                  </a:extLst>
                </p:cNvPr>
                <p:cNvSpPr/>
                <p:nvPr/>
              </p:nvSpPr>
              <p:spPr>
                <a:xfrm>
                  <a:off x="1810465" y="364132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62A2EED-93C4-44E0-924B-2203F0046CA6}"/>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3282B3D-85D8-43C0-B043-07BD1C89E1AA}"/>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F880E7D-C1C6-49F8-9046-3088B87143BB}"/>
                    </a:ext>
                  </a:extLst>
                </p:cNvPr>
                <p:cNvSpPr/>
                <p:nvPr/>
              </p:nvSpPr>
              <p:spPr>
                <a:xfrm>
                  <a:off x="2618300" y="3951858"/>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D34977F-C230-4040-BF6B-C262303A0E97}"/>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18A373-AE9A-4F32-877D-E54DF5650264}"/>
                    </a:ext>
                  </a:extLst>
                </p:cNvPr>
                <p:cNvSpPr/>
                <p:nvPr/>
              </p:nvSpPr>
              <p:spPr>
                <a:xfrm>
                  <a:off x="2359335" y="32460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C847939-D1FD-418F-B54E-8CA3742E11FF}"/>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1AC1223-B795-4FA3-9193-97223F9C9138}"/>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01E59DA-4B61-4B0A-9C2E-E74F8ACD19B0}"/>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DCF74E-1444-4C49-A2B7-978D466C62EE}"/>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40AEE48-8F97-4E46-94FC-06D730496A75}"/>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51C4C74-1EB9-4F19-AACF-27406B913AE0}"/>
                    </a:ext>
                  </a:extLst>
                </p:cNvPr>
                <p:cNvCxnSpPr>
                  <a:cxnSpLocks/>
                  <a:stCxn id="30" idx="0"/>
                  <a:endCxn id="26"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B1F79A-A001-4A78-80DF-C796654DC15F}"/>
                    </a:ext>
                  </a:extLst>
                </p:cNvPr>
                <p:cNvCxnSpPr>
                  <a:cxnSpLocks/>
                  <a:stCxn id="28" idx="2"/>
                  <a:endCxn id="27"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7C19B0-A5FF-49D6-AAFE-0595E47CFFEB}"/>
                    </a:ext>
                  </a:extLst>
                </p:cNvPr>
                <p:cNvCxnSpPr>
                  <a:cxnSpLocks/>
                  <a:stCxn id="28" idx="7"/>
                  <a:endCxn id="33"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EF4538-B72B-44FA-952D-34D26B85C1DF}"/>
                    </a:ext>
                  </a:extLst>
                </p:cNvPr>
                <p:cNvCxnSpPr>
                  <a:cxnSpLocks/>
                  <a:stCxn id="33" idx="6"/>
                  <a:endCxn id="38"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08BECB-767A-495C-BE93-91333FC1FB36}"/>
                    </a:ext>
                  </a:extLst>
                </p:cNvPr>
                <p:cNvCxnSpPr>
                  <a:cxnSpLocks/>
                  <a:stCxn id="36" idx="0"/>
                  <a:endCxn id="28"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B7C42F-4192-4E5D-99C0-CFE8551F9828}"/>
                    </a:ext>
                  </a:extLst>
                </p:cNvPr>
                <p:cNvCxnSpPr>
                  <a:cxnSpLocks/>
                  <a:stCxn id="36" idx="0"/>
                  <a:endCxn id="29"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053BA5-2F7C-416F-BE79-E75C747AE580}"/>
                    </a:ext>
                  </a:extLst>
                </p:cNvPr>
                <p:cNvCxnSpPr>
                  <a:cxnSpLocks/>
                  <a:stCxn id="31" idx="0"/>
                  <a:endCxn id="35"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A35DAF-8792-41C0-B43A-1EBCC119A488}"/>
                    </a:ext>
                  </a:extLst>
                </p:cNvPr>
                <p:cNvCxnSpPr>
                  <a:cxnSpLocks/>
                  <a:stCxn id="32" idx="7"/>
                  <a:endCxn id="31"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00381F-4127-4F88-9180-95EA819D7A6B}"/>
                    </a:ext>
                  </a:extLst>
                </p:cNvPr>
                <p:cNvCxnSpPr>
                  <a:cxnSpLocks/>
                  <a:stCxn id="36" idx="6"/>
                  <a:endCxn id="31"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35DB05-4485-4F04-BAFC-86E6073EB230}"/>
                    </a:ext>
                  </a:extLst>
                </p:cNvPr>
                <p:cNvCxnSpPr>
                  <a:cxnSpLocks/>
                  <a:stCxn id="32" idx="5"/>
                  <a:endCxn id="34"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45D4F66-944E-465D-BB4B-750F48084F14}"/>
                    </a:ext>
                  </a:extLst>
                </p:cNvPr>
                <p:cNvCxnSpPr>
                  <a:cxnSpLocks/>
                  <a:stCxn id="34" idx="7"/>
                  <a:endCxn id="37"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6699B4-3D67-4E1E-AF55-F8280AB341E1}"/>
                    </a:ext>
                  </a:extLst>
                </p:cNvPr>
                <p:cNvCxnSpPr>
                  <a:cxnSpLocks/>
                  <a:stCxn id="27" idx="6"/>
                  <a:endCxn id="30"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63AEDB-C14A-4EDC-B38B-1891AEDDB74E}"/>
                    </a:ext>
                  </a:extLst>
                </p:cNvPr>
                <p:cNvCxnSpPr>
                  <a:cxnSpLocks/>
                  <a:stCxn id="33" idx="1"/>
                  <a:endCxn id="30"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6774B42-7FF4-4243-8501-2EF208F4A640}"/>
                    </a:ext>
                  </a:extLst>
                </p:cNvPr>
                <p:cNvCxnSpPr>
                  <a:cxnSpLocks/>
                  <a:stCxn id="35" idx="7"/>
                  <a:endCxn id="37"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C3268B47-8717-4A53-B3D0-979817AE72F4}"/>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A04A0F-A530-42AD-8938-692A141C4515}"/>
                  </a:ext>
                </a:extLst>
              </p:cNvPr>
              <p:cNvSpPr/>
              <p:nvPr/>
            </p:nvSpPr>
            <p:spPr>
              <a:xfrm>
                <a:off x="804386" y="4342047"/>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B83604B-BA4D-4AFD-9908-97E28E1E8109}"/>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856E0-78BC-40D6-B546-317899B62AB8}"/>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578E68-CC37-44D3-8F61-704D04979255}"/>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B6361A7-6825-4B10-A5DD-F11BF3B6914D}"/>
                  </a:ext>
                </a:extLst>
              </p:cNvPr>
              <p:cNvCxnSpPr>
                <a:cxnSpLocks/>
                <a:stCxn id="11" idx="6"/>
                <a:endCxn id="26"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A7E569-CE16-4916-BCCB-11909F4857F4}"/>
                  </a:ext>
                </a:extLst>
              </p:cNvPr>
              <p:cNvCxnSpPr>
                <a:cxnSpLocks/>
                <a:stCxn id="12" idx="7"/>
                <a:endCxn id="28"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48F61E-1EDD-4C9B-9773-708E00B94669}"/>
                  </a:ext>
                </a:extLst>
              </p:cNvPr>
              <p:cNvCxnSpPr>
                <a:cxnSpLocks/>
                <a:stCxn id="12" idx="4"/>
                <a:endCxn id="29"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11E7EB-492F-4E3C-836D-82F461E34EA4}"/>
                  </a:ext>
                </a:extLst>
              </p:cNvPr>
              <p:cNvCxnSpPr>
                <a:cxnSpLocks/>
                <a:stCxn id="15" idx="0"/>
                <a:endCxn id="37"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224F57-D2D5-4D0E-B76C-170C73A0D0B2}"/>
                  </a:ext>
                </a:extLst>
              </p:cNvPr>
              <p:cNvCxnSpPr>
                <a:cxnSpLocks/>
                <a:stCxn id="13" idx="0"/>
                <a:endCxn id="33" idx="4"/>
              </p:cNvCxnSpPr>
              <p:nvPr/>
            </p:nvCxnSpPr>
            <p:spPr>
              <a:xfrm flipH="1" flipV="1">
                <a:off x="2940657" y="4088709"/>
                <a:ext cx="33944" cy="40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96A5E1-FB75-4CA5-A2B9-374F23A93640}"/>
                  </a:ext>
                </a:extLst>
              </p:cNvPr>
              <p:cNvCxnSpPr>
                <a:cxnSpLocks/>
                <a:stCxn id="14" idx="6"/>
                <a:endCxn id="38"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FEA976-6AAB-440F-A91B-E614442D631F}"/>
                  </a:ext>
                </a:extLst>
              </p:cNvPr>
              <p:cNvCxnSpPr>
                <a:cxnSpLocks/>
                <a:stCxn id="30" idx="6"/>
                <a:endCxn id="14"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3D913B-18EC-4F30-8738-55CD042AE766}"/>
                  </a:ext>
                </a:extLst>
              </p:cNvPr>
              <p:cNvCxnSpPr>
                <a:cxnSpLocks/>
                <a:stCxn id="13" idx="5"/>
                <a:endCxn id="31" idx="1"/>
              </p:cNvCxnSpPr>
              <p:nvPr/>
            </p:nvCxnSpPr>
            <p:spPr>
              <a:xfrm>
                <a:off x="3035898" y="4650631"/>
                <a:ext cx="206265" cy="33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5F2281-70AF-4253-B80E-26DB5ACFC3E3}"/>
                  </a:ext>
                </a:extLst>
              </p:cNvPr>
              <p:cNvCxnSpPr>
                <a:cxnSpLocks/>
                <a:stCxn id="38" idx="6"/>
                <a:endCxn id="37"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F478B8-06F5-451D-B4DF-00EEA17E867C}"/>
                  </a:ext>
                </a:extLst>
              </p:cNvPr>
              <p:cNvCxnSpPr>
                <a:cxnSpLocks/>
                <a:stCxn id="28" idx="6"/>
                <a:endCxn id="13" idx="2"/>
              </p:cNvCxnSpPr>
              <p:nvPr/>
            </p:nvCxnSpPr>
            <p:spPr>
              <a:xfrm>
                <a:off x="2258391" y="4585451"/>
                <a:ext cx="62952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5F717F5-D4FE-4736-A5F3-9596BBD77535}"/>
                </a:ext>
              </a:extLst>
            </p:cNvPr>
            <p:cNvGrpSpPr/>
            <p:nvPr/>
          </p:nvGrpSpPr>
          <p:grpSpPr>
            <a:xfrm>
              <a:off x="3335869" y="2471652"/>
              <a:ext cx="2129228" cy="1820491"/>
              <a:chOff x="804386" y="2722575"/>
              <a:chExt cx="3799924" cy="3313841"/>
            </a:xfrm>
          </p:grpSpPr>
          <p:grpSp>
            <p:nvGrpSpPr>
              <p:cNvPr id="54" name="Group 53">
                <a:extLst>
                  <a:ext uri="{FF2B5EF4-FFF2-40B4-BE49-F238E27FC236}">
                    <a16:creationId xmlns:a16="http://schemas.microsoft.com/office/drawing/2014/main" id="{99E99806-5A7B-4EE7-A6DA-BFEE0D89935F}"/>
                  </a:ext>
                </a:extLst>
              </p:cNvPr>
              <p:cNvGrpSpPr/>
              <p:nvPr/>
            </p:nvGrpSpPr>
            <p:grpSpPr>
              <a:xfrm>
                <a:off x="970920" y="2722575"/>
                <a:ext cx="3623224" cy="3313841"/>
                <a:chOff x="1015236" y="2452720"/>
                <a:chExt cx="2586216" cy="2224471"/>
              </a:xfrm>
            </p:grpSpPr>
            <p:sp>
              <p:nvSpPr>
                <p:cNvPr id="70" name="Oval 69">
                  <a:extLst>
                    <a:ext uri="{FF2B5EF4-FFF2-40B4-BE49-F238E27FC236}">
                      <a16:creationId xmlns:a16="http://schemas.microsoft.com/office/drawing/2014/main" id="{F3FF8802-9E25-4DF3-8024-0DAE86877A89}"/>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A2B038C-5A2F-4E67-BA11-527810AFC471}"/>
                    </a:ext>
                  </a:extLst>
                </p:cNvPr>
                <p:cNvSpPr/>
                <p:nvPr/>
              </p:nvSpPr>
              <p:spPr>
                <a:xfrm>
                  <a:off x="1204304" y="3228074"/>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A24D85-306E-49CE-AABF-87327AC46D55}"/>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0B47638-8917-4AB8-A31B-424C87F91D7C}"/>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744FA8A-DF54-4600-BE8A-8546172C6404}"/>
                    </a:ext>
                  </a:extLst>
                </p:cNvPr>
                <p:cNvSpPr/>
                <p:nvPr/>
              </p:nvSpPr>
              <p:spPr>
                <a:xfrm>
                  <a:off x="1686712" y="2969903"/>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81D81-BFC2-428C-A6AB-B116A4DEBF54}"/>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37DA3CE-F7AC-48C4-8362-9DB91BF3D3F4}"/>
                    </a:ext>
                  </a:extLst>
                </p:cNvPr>
                <p:cNvSpPr/>
                <p:nvPr/>
              </p:nvSpPr>
              <p:spPr>
                <a:xfrm>
                  <a:off x="1815049" y="44780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78F249F-A65D-499F-AC79-A393D239C529}"/>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F7E44BD-443F-45D8-AE6D-E03E36F0CAB0}"/>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C08C1A-37A3-4397-98EB-C00485989D05}"/>
                    </a:ext>
                  </a:extLst>
                </p:cNvPr>
                <p:cNvSpPr/>
                <p:nvPr/>
              </p:nvSpPr>
              <p:spPr>
                <a:xfrm>
                  <a:off x="2934559" y="3480340"/>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7F296CA-3F45-47EB-80A6-34F2AFA158E4}"/>
                    </a:ext>
                  </a:extLst>
                </p:cNvPr>
                <p:cNvSpPr/>
                <p:nvPr/>
              </p:nvSpPr>
              <p:spPr>
                <a:xfrm>
                  <a:off x="1015236" y="455343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EA44C5B-5D5E-40A1-9D7F-F24398329572}"/>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E7F1FD6-9B20-4A43-B75B-1A1AAF51AF72}"/>
                    </a:ext>
                  </a:extLst>
                </p:cNvPr>
                <p:cNvSpPr/>
                <p:nvPr/>
              </p:nvSpPr>
              <p:spPr>
                <a:xfrm>
                  <a:off x="2951747" y="2865982"/>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72FCE40E-06C3-4DB2-B038-BB80F648CBAD}"/>
                    </a:ext>
                  </a:extLst>
                </p:cNvPr>
                <p:cNvCxnSpPr>
                  <a:stCxn id="74" idx="0"/>
                  <a:endCxn id="70"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7AE91CE-4858-44C8-954C-2738FCA972C5}"/>
                    </a:ext>
                  </a:extLst>
                </p:cNvPr>
                <p:cNvCxnSpPr>
                  <a:stCxn id="72" idx="2"/>
                  <a:endCxn id="71" idx="5"/>
                </p:cNvCxnSpPr>
                <p:nvPr/>
              </p:nvCxnSpPr>
              <p:spPr>
                <a:xfrm flipH="1" flipV="1">
                  <a:off x="1309934" y="3333705"/>
                  <a:ext cx="500531" cy="36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E0AEF-4385-43A6-BA59-2AEDFC73CCB7}"/>
                    </a:ext>
                  </a:extLst>
                </p:cNvPr>
                <p:cNvCxnSpPr>
                  <a:stCxn id="72" idx="7"/>
                  <a:endCxn id="77" idx="2"/>
                </p:cNvCxnSpPr>
                <p:nvPr/>
              </p:nvCxnSpPr>
              <p:spPr>
                <a:xfrm flipV="1">
                  <a:off x="1916095" y="3307883"/>
                  <a:ext cx="443240" cy="351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C7C8ED-1BD7-48A5-987F-D418A7DF225C}"/>
                    </a:ext>
                  </a:extLst>
                </p:cNvPr>
                <p:cNvCxnSpPr>
                  <a:stCxn id="77" idx="6"/>
                  <a:endCxn id="82" idx="3"/>
                </p:cNvCxnSpPr>
                <p:nvPr/>
              </p:nvCxnSpPr>
              <p:spPr>
                <a:xfrm flipV="1">
                  <a:off x="2483088" y="2971613"/>
                  <a:ext cx="486782" cy="33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BB3B2DC-B8AE-4AB5-A9F2-FAB31CDEE16A}"/>
                    </a:ext>
                  </a:extLst>
                </p:cNvPr>
                <p:cNvCxnSpPr>
                  <a:stCxn id="80" idx="0"/>
                  <a:endCxn id="72" idx="3"/>
                </p:cNvCxnSpPr>
                <p:nvPr/>
              </p:nvCxnSpPr>
              <p:spPr>
                <a:xfrm flipV="1">
                  <a:off x="1077113" y="3746960"/>
                  <a:ext cx="751475" cy="806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163B7E-EE22-4297-9E55-D51DA3DDE90A}"/>
                    </a:ext>
                  </a:extLst>
                </p:cNvPr>
                <p:cNvCxnSpPr>
                  <a:stCxn id="80" idx="0"/>
                  <a:endCxn id="73"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81FA7C-A848-43C1-8E98-4CB2E4D0CC6A}"/>
                    </a:ext>
                  </a:extLst>
                </p:cNvPr>
                <p:cNvCxnSpPr>
                  <a:stCxn id="75" idx="0"/>
                  <a:endCxn id="79" idx="3"/>
                </p:cNvCxnSpPr>
                <p:nvPr/>
              </p:nvCxnSpPr>
              <p:spPr>
                <a:xfrm flipV="1">
                  <a:off x="2680177" y="3585971"/>
                  <a:ext cx="272505" cy="36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E56EB9C-D6A7-4B3C-93F1-D15AFF05F71E}"/>
                    </a:ext>
                  </a:extLst>
                </p:cNvPr>
                <p:cNvCxnSpPr>
                  <a:stCxn id="76" idx="7"/>
                  <a:endCxn id="75" idx="3"/>
                </p:cNvCxnSpPr>
                <p:nvPr/>
              </p:nvCxnSpPr>
              <p:spPr>
                <a:xfrm flipV="1">
                  <a:off x="1920679" y="4057489"/>
                  <a:ext cx="715744" cy="43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F19438E-76F0-42EB-ACFD-73373B1B653D}"/>
                    </a:ext>
                  </a:extLst>
                </p:cNvPr>
                <p:cNvCxnSpPr>
                  <a:stCxn id="80" idx="6"/>
                  <a:endCxn id="75" idx="2"/>
                </p:cNvCxnSpPr>
                <p:nvPr/>
              </p:nvCxnSpPr>
              <p:spPr>
                <a:xfrm flipV="1">
                  <a:off x="1138989" y="4013735"/>
                  <a:ext cx="1479311" cy="60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95D77E-A70E-4AEC-B542-3FE0F3AB1FC5}"/>
                    </a:ext>
                  </a:extLst>
                </p:cNvPr>
                <p:cNvCxnSpPr>
                  <a:stCxn id="76" idx="5"/>
                  <a:endCxn id="78"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C6BD1ED-98FF-4381-9229-A281E60DDBB7}"/>
                    </a:ext>
                  </a:extLst>
                </p:cNvPr>
                <p:cNvCxnSpPr>
                  <a:stCxn id="78" idx="7"/>
                  <a:endCxn id="81"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7DFC44-30F1-4D31-ADF8-19926A30C17B}"/>
                    </a:ext>
                  </a:extLst>
                </p:cNvPr>
                <p:cNvCxnSpPr>
                  <a:stCxn id="71" idx="6"/>
                  <a:endCxn id="74"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725628-1DC6-4A32-ACB1-AF3DBDC88AA5}"/>
                    </a:ext>
                  </a:extLst>
                </p:cNvPr>
                <p:cNvCxnSpPr>
                  <a:stCxn id="77" idx="1"/>
                  <a:endCxn id="74" idx="5"/>
                </p:cNvCxnSpPr>
                <p:nvPr/>
              </p:nvCxnSpPr>
              <p:spPr>
                <a:xfrm flipH="1" flipV="1">
                  <a:off x="1792342" y="3075534"/>
                  <a:ext cx="585116" cy="188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2E9E7B8-9540-4C55-B61A-2552DB7A3A19}"/>
                    </a:ext>
                  </a:extLst>
                </p:cNvPr>
                <p:cNvCxnSpPr>
                  <a:stCxn id="79" idx="7"/>
                  <a:endCxn id="81"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EEDE2B1F-6E60-4B78-AD9A-7BF98AE606A8}"/>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FA8864E-E4E5-496F-A62F-50ACAB9BA154}"/>
                  </a:ext>
                </a:extLst>
              </p:cNvPr>
              <p:cNvSpPr/>
              <p:nvPr/>
            </p:nvSpPr>
            <p:spPr>
              <a:xfrm>
                <a:off x="804386" y="4342047"/>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9964803-9076-44D0-9DAF-FF299511A8AB}"/>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5BFA1E7-5B13-47EE-9472-B30EB089AE2C}"/>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6418A24-0D0E-4F2C-84EB-2872CE4231C0}"/>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52CB6E8-EC76-4DE5-AF62-DEEBF685EFD3}"/>
                  </a:ext>
                </a:extLst>
              </p:cNvPr>
              <p:cNvCxnSpPr>
                <a:stCxn id="55" idx="6"/>
                <a:endCxn id="70"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1F8797-FCFA-42A1-A8C4-076BD1725E0E}"/>
                  </a:ext>
                </a:extLst>
              </p:cNvPr>
              <p:cNvCxnSpPr>
                <a:stCxn id="56" idx="7"/>
                <a:endCxn id="72" idx="2"/>
              </p:cNvCxnSpPr>
              <p:nvPr/>
            </p:nvCxnSpPr>
            <p:spPr>
              <a:xfrm>
                <a:off x="952371" y="4369046"/>
                <a:ext cx="1132645" cy="21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28C51F-FA9B-4324-8EC5-971122F40947}"/>
                  </a:ext>
                </a:extLst>
              </p:cNvPr>
              <p:cNvCxnSpPr>
                <a:stCxn id="56" idx="4"/>
                <a:endCxn id="73"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C2F5006-C193-42FE-9E4B-FE79DAD5768E}"/>
                  </a:ext>
                </a:extLst>
              </p:cNvPr>
              <p:cNvCxnSpPr>
                <a:stCxn id="59" idx="0"/>
                <a:endCxn id="81"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344467-CA51-4463-97BE-AF386BDCE0C4}"/>
                  </a:ext>
                </a:extLst>
              </p:cNvPr>
              <p:cNvCxnSpPr>
                <a:stCxn id="57" idx="0"/>
                <a:endCxn id="77"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8DD37A-8B67-4D3B-933F-CA16918D345B}"/>
                  </a:ext>
                </a:extLst>
              </p:cNvPr>
              <p:cNvCxnSpPr>
                <a:stCxn id="58" idx="6"/>
                <a:endCxn id="82"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B0C2A04-2824-40E9-876E-9366A035D5F6}"/>
                  </a:ext>
                </a:extLst>
              </p:cNvPr>
              <p:cNvCxnSpPr>
                <a:stCxn id="74" idx="6"/>
                <a:endCxn id="58"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7D272B-E2C7-4700-849B-BF34BE0C6973}"/>
                  </a:ext>
                </a:extLst>
              </p:cNvPr>
              <p:cNvCxnSpPr>
                <a:stCxn id="57" idx="5"/>
                <a:endCxn id="75"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3BDA9E-8FBC-4A5E-BCCB-1F40A64FD91C}"/>
                  </a:ext>
                </a:extLst>
              </p:cNvPr>
              <p:cNvCxnSpPr>
                <a:stCxn id="82" idx="6"/>
                <a:endCxn id="81"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83B0249-F45A-4470-B513-595756AE1A12}"/>
                  </a:ext>
                </a:extLst>
              </p:cNvPr>
              <p:cNvCxnSpPr>
                <a:stCxn id="72" idx="6"/>
                <a:endCxn id="57"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C09574D9-65F4-4569-B501-018B60C24070}"/>
                </a:ext>
              </a:extLst>
            </p:cNvPr>
            <p:cNvGrpSpPr/>
            <p:nvPr/>
          </p:nvGrpSpPr>
          <p:grpSpPr>
            <a:xfrm>
              <a:off x="6522816" y="3387750"/>
              <a:ext cx="2129228" cy="1820491"/>
              <a:chOff x="804386" y="2722575"/>
              <a:chExt cx="3799924" cy="3313841"/>
            </a:xfrm>
          </p:grpSpPr>
          <p:grpSp>
            <p:nvGrpSpPr>
              <p:cNvPr id="98" name="Group 97">
                <a:extLst>
                  <a:ext uri="{FF2B5EF4-FFF2-40B4-BE49-F238E27FC236}">
                    <a16:creationId xmlns:a16="http://schemas.microsoft.com/office/drawing/2014/main" id="{12F8F56C-3A79-4C3A-8248-DDD56574187D}"/>
                  </a:ext>
                </a:extLst>
              </p:cNvPr>
              <p:cNvGrpSpPr/>
              <p:nvPr/>
            </p:nvGrpSpPr>
            <p:grpSpPr>
              <a:xfrm>
                <a:off x="970920" y="2722575"/>
                <a:ext cx="3623224" cy="3313841"/>
                <a:chOff x="1015236" y="2452720"/>
                <a:chExt cx="2586216" cy="2224471"/>
              </a:xfrm>
            </p:grpSpPr>
            <p:sp>
              <p:nvSpPr>
                <p:cNvPr id="114" name="Oval 113">
                  <a:extLst>
                    <a:ext uri="{FF2B5EF4-FFF2-40B4-BE49-F238E27FC236}">
                      <a16:creationId xmlns:a16="http://schemas.microsoft.com/office/drawing/2014/main" id="{415881EA-D6FA-4695-BEA0-D557C23F2CD1}"/>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B9E640-2BE9-4CAA-9422-48CF40719057}"/>
                    </a:ext>
                  </a:extLst>
                </p:cNvPr>
                <p:cNvSpPr/>
                <p:nvPr/>
              </p:nvSpPr>
              <p:spPr>
                <a:xfrm>
                  <a:off x="1204304" y="3228074"/>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477E4C3-7003-4998-910C-7ABAC6EDE1F2}"/>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3F8ED5B-D86E-4CDF-A755-68B5FB7C60D0}"/>
                    </a:ext>
                  </a:extLst>
                </p:cNvPr>
                <p:cNvSpPr/>
                <p:nvPr/>
              </p:nvSpPr>
              <p:spPr>
                <a:xfrm>
                  <a:off x="1204303" y="3979587"/>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7F11D-C7FE-40C4-A4F8-90CF7E54B387}"/>
                    </a:ext>
                  </a:extLst>
                </p:cNvPr>
                <p:cNvSpPr/>
                <p:nvPr/>
              </p:nvSpPr>
              <p:spPr>
                <a:xfrm>
                  <a:off x="1686712" y="2969903"/>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47D17F7-BBD9-4938-A7CC-A4CE4CBA50BD}"/>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4BA84C-1E9C-40BD-8903-CC9021E371EF}"/>
                    </a:ext>
                  </a:extLst>
                </p:cNvPr>
                <p:cNvSpPr/>
                <p:nvPr/>
              </p:nvSpPr>
              <p:spPr>
                <a:xfrm>
                  <a:off x="1815049" y="44780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C8A3C72C-4655-4690-A04C-79A2B7FAA378}"/>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A95AD38-5977-4E80-A970-C736AAE11785}"/>
                    </a:ext>
                  </a:extLst>
                </p:cNvPr>
                <p:cNvSpPr/>
                <p:nvPr/>
              </p:nvSpPr>
              <p:spPr>
                <a:xfrm>
                  <a:off x="2951747" y="4466809"/>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F1B6538-5A36-4EE9-A1A0-8BCDCB52414D}"/>
                    </a:ext>
                  </a:extLst>
                </p:cNvPr>
                <p:cNvSpPr/>
                <p:nvPr/>
              </p:nvSpPr>
              <p:spPr>
                <a:xfrm>
                  <a:off x="2934559" y="34803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A739111-5DDA-42CE-A9A7-1820FBC0BF4C}"/>
                    </a:ext>
                  </a:extLst>
                </p:cNvPr>
                <p:cNvSpPr/>
                <p:nvPr/>
              </p:nvSpPr>
              <p:spPr>
                <a:xfrm>
                  <a:off x="1015236" y="4553437"/>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701FE3B-1534-4075-AC76-95EADCD8339C}"/>
                    </a:ext>
                  </a:extLst>
                </p:cNvPr>
                <p:cNvSpPr/>
                <p:nvPr/>
              </p:nvSpPr>
              <p:spPr>
                <a:xfrm>
                  <a:off x="3477699" y="3093606"/>
                  <a:ext cx="123753" cy="12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96F2728-3E7D-4106-92D1-3C77FD84C4A9}"/>
                    </a:ext>
                  </a:extLst>
                </p:cNvPr>
                <p:cNvSpPr/>
                <p:nvPr/>
              </p:nvSpPr>
              <p:spPr>
                <a:xfrm>
                  <a:off x="2951747" y="2865982"/>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E5AE6F7F-74CA-4B35-A17F-F2E3A1B107A3}"/>
                    </a:ext>
                  </a:extLst>
                </p:cNvPr>
                <p:cNvCxnSpPr>
                  <a:stCxn id="118" idx="0"/>
                  <a:endCxn id="114"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E1C13A-D3AD-49C9-A616-C305AA9EA07D}"/>
                    </a:ext>
                  </a:extLst>
                </p:cNvPr>
                <p:cNvCxnSpPr>
                  <a:stCxn id="116" idx="2"/>
                  <a:endCxn id="115" idx="5"/>
                </p:cNvCxnSpPr>
                <p:nvPr/>
              </p:nvCxnSpPr>
              <p:spPr>
                <a:xfrm flipH="1" flipV="1">
                  <a:off x="1309934" y="3333705"/>
                  <a:ext cx="500531" cy="3695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B90B09A-1C39-4AA8-B646-2EE29CF05E5F}"/>
                    </a:ext>
                  </a:extLst>
                </p:cNvPr>
                <p:cNvCxnSpPr>
                  <a:stCxn id="116" idx="7"/>
                  <a:endCxn id="121" idx="2"/>
                </p:cNvCxnSpPr>
                <p:nvPr/>
              </p:nvCxnSpPr>
              <p:spPr>
                <a:xfrm flipV="1">
                  <a:off x="1916095" y="3307883"/>
                  <a:ext cx="443240" cy="3515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00EC16C-0BE9-4988-9101-3DA1247A48D9}"/>
                    </a:ext>
                  </a:extLst>
                </p:cNvPr>
                <p:cNvCxnSpPr>
                  <a:stCxn id="121" idx="6"/>
                  <a:endCxn id="126" idx="3"/>
                </p:cNvCxnSpPr>
                <p:nvPr/>
              </p:nvCxnSpPr>
              <p:spPr>
                <a:xfrm flipV="1">
                  <a:off x="2483088" y="2971613"/>
                  <a:ext cx="486782" cy="33627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A8BBD9-832F-4E10-AA66-75AB7420F3DE}"/>
                    </a:ext>
                  </a:extLst>
                </p:cNvPr>
                <p:cNvCxnSpPr>
                  <a:stCxn id="124" idx="0"/>
                  <a:endCxn id="116" idx="3"/>
                </p:cNvCxnSpPr>
                <p:nvPr/>
              </p:nvCxnSpPr>
              <p:spPr>
                <a:xfrm flipV="1">
                  <a:off x="1077113" y="3746960"/>
                  <a:ext cx="751475" cy="80647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5C2C606-FC99-407F-AE93-603BFFF41622}"/>
                    </a:ext>
                  </a:extLst>
                </p:cNvPr>
                <p:cNvCxnSpPr>
                  <a:stCxn id="124" idx="0"/>
                  <a:endCxn id="117" idx="4"/>
                </p:cNvCxnSpPr>
                <p:nvPr/>
              </p:nvCxnSpPr>
              <p:spPr>
                <a:xfrm flipV="1">
                  <a:off x="1077113" y="4103341"/>
                  <a:ext cx="189067" cy="45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3D52D0-E089-4986-8050-7BECDADE627F}"/>
                    </a:ext>
                  </a:extLst>
                </p:cNvPr>
                <p:cNvCxnSpPr>
                  <a:stCxn id="119" idx="0"/>
                  <a:endCxn id="123" idx="3"/>
                </p:cNvCxnSpPr>
                <p:nvPr/>
              </p:nvCxnSpPr>
              <p:spPr>
                <a:xfrm flipV="1">
                  <a:off x="2680177" y="3585971"/>
                  <a:ext cx="272505" cy="3658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DA8FA3B-632E-43E3-93D3-EC74299E8AF8}"/>
                    </a:ext>
                  </a:extLst>
                </p:cNvPr>
                <p:cNvCxnSpPr>
                  <a:stCxn id="120" idx="7"/>
                  <a:endCxn id="119" idx="3"/>
                </p:cNvCxnSpPr>
                <p:nvPr/>
              </p:nvCxnSpPr>
              <p:spPr>
                <a:xfrm flipV="1">
                  <a:off x="1920679" y="4057489"/>
                  <a:ext cx="715744" cy="4386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50097DF-E35D-431B-AE9C-AFD8B0861C7E}"/>
                    </a:ext>
                  </a:extLst>
                </p:cNvPr>
                <p:cNvCxnSpPr>
                  <a:stCxn id="124" idx="6"/>
                  <a:endCxn id="119" idx="2"/>
                </p:cNvCxnSpPr>
                <p:nvPr/>
              </p:nvCxnSpPr>
              <p:spPr>
                <a:xfrm flipV="1">
                  <a:off x="1138989" y="4013735"/>
                  <a:ext cx="1479311" cy="6015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51A6DB4-9A88-4783-A4D1-EF8DCF31BAFC}"/>
                    </a:ext>
                  </a:extLst>
                </p:cNvPr>
                <p:cNvCxnSpPr>
                  <a:stCxn id="120" idx="5"/>
                  <a:endCxn id="122" idx="2"/>
                </p:cNvCxnSpPr>
                <p:nvPr/>
              </p:nvCxnSpPr>
              <p:spPr>
                <a:xfrm flipV="1">
                  <a:off x="1920679" y="4528686"/>
                  <a:ext cx="1031068" cy="54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37BC82F-9E96-45DD-A146-60490EA16B2F}"/>
                    </a:ext>
                  </a:extLst>
                </p:cNvPr>
                <p:cNvCxnSpPr>
                  <a:stCxn id="122" idx="7"/>
                  <a:endCxn id="125"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2324320-3C2D-427F-B50B-26EAC1F8300B}"/>
                    </a:ext>
                  </a:extLst>
                </p:cNvPr>
                <p:cNvCxnSpPr>
                  <a:stCxn id="115" idx="6"/>
                  <a:endCxn id="118" idx="3"/>
                </p:cNvCxnSpPr>
                <p:nvPr/>
              </p:nvCxnSpPr>
              <p:spPr>
                <a:xfrm flipV="1">
                  <a:off x="1328057" y="3075534"/>
                  <a:ext cx="376778" cy="214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B32C02D-8120-4901-9390-20B37064A1E1}"/>
                    </a:ext>
                  </a:extLst>
                </p:cNvPr>
                <p:cNvCxnSpPr>
                  <a:stCxn id="121" idx="1"/>
                  <a:endCxn id="118" idx="5"/>
                </p:cNvCxnSpPr>
                <p:nvPr/>
              </p:nvCxnSpPr>
              <p:spPr>
                <a:xfrm flipH="1" flipV="1">
                  <a:off x="1792342" y="3075534"/>
                  <a:ext cx="585116" cy="1885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831C4CF-ABE6-4D47-AB7F-0A1E92D3B2B7}"/>
                    </a:ext>
                  </a:extLst>
                </p:cNvPr>
                <p:cNvCxnSpPr>
                  <a:stCxn id="123" idx="7"/>
                  <a:endCxn id="125" idx="2"/>
                </p:cNvCxnSpPr>
                <p:nvPr/>
              </p:nvCxnSpPr>
              <p:spPr>
                <a:xfrm flipV="1">
                  <a:off x="3040189" y="3155483"/>
                  <a:ext cx="437510" cy="34298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A103C7F8-DAB4-4F92-807A-6FA0431DD791}"/>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FE4592A-AFA2-4E11-9D1D-BF79D025ADF0}"/>
                  </a:ext>
                </a:extLst>
              </p:cNvPr>
              <p:cNvSpPr/>
              <p:nvPr/>
            </p:nvSpPr>
            <p:spPr>
              <a:xfrm>
                <a:off x="804386" y="4342047"/>
                <a:ext cx="173375" cy="1843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2615632-380C-479B-A5F3-E33FF474AB1E}"/>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F2D67E2-DF64-4B19-B3A1-5996899F868E}"/>
                  </a:ext>
                </a:extLst>
              </p:cNvPr>
              <p:cNvSpPr/>
              <p:nvPr/>
            </p:nvSpPr>
            <p:spPr>
              <a:xfrm>
                <a:off x="2955980" y="3242355"/>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B830C79-D99B-46DA-887A-FCBBDA8A7E48}"/>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94241E3-016D-40F5-B55C-E040AC13CB7A}"/>
                  </a:ext>
                </a:extLst>
              </p:cNvPr>
              <p:cNvCxnSpPr>
                <a:stCxn id="99" idx="6"/>
                <a:endCxn id="114"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20DE177-8BE5-4BCD-87F3-70955F7BCC6F}"/>
                  </a:ext>
                </a:extLst>
              </p:cNvPr>
              <p:cNvCxnSpPr>
                <a:stCxn id="100" idx="7"/>
                <a:endCxn id="116" idx="2"/>
              </p:cNvCxnSpPr>
              <p:nvPr/>
            </p:nvCxnSpPr>
            <p:spPr>
              <a:xfrm>
                <a:off x="952371" y="4369046"/>
                <a:ext cx="1132645" cy="2164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DD88199-9FEC-4830-989F-74CD975D9B7E}"/>
                  </a:ext>
                </a:extLst>
              </p:cNvPr>
              <p:cNvCxnSpPr>
                <a:stCxn id="100" idx="4"/>
                <a:endCxn id="117" idx="1"/>
              </p:cNvCxnSpPr>
              <p:nvPr/>
            </p:nvCxnSpPr>
            <p:spPr>
              <a:xfrm>
                <a:off x="891074" y="4526406"/>
                <a:ext cx="370114" cy="4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6ABB29-0660-4B63-AF58-10DE8D7FE05B}"/>
                  </a:ext>
                </a:extLst>
              </p:cNvPr>
              <p:cNvCxnSpPr>
                <a:stCxn id="103" idx="0"/>
                <a:endCxn id="125"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93E0CC5-E720-4ED5-A0C8-54F8E483513D}"/>
                  </a:ext>
                </a:extLst>
              </p:cNvPr>
              <p:cNvCxnSpPr>
                <a:stCxn id="101" idx="0"/>
                <a:endCxn id="121"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20DB3A4-21C1-4F69-8A55-0A7E491B9FE5}"/>
                  </a:ext>
                </a:extLst>
              </p:cNvPr>
              <p:cNvCxnSpPr>
                <a:stCxn id="102" idx="6"/>
                <a:endCxn id="126" idx="2"/>
              </p:cNvCxnSpPr>
              <p:nvPr/>
            </p:nvCxnSpPr>
            <p:spPr>
              <a:xfrm>
                <a:off x="3129355" y="3334535"/>
                <a:ext cx="554569" cy="9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3F069B8-A2BF-4DAA-9376-AAA67D578DDD}"/>
                  </a:ext>
                </a:extLst>
              </p:cNvPr>
              <p:cNvCxnSpPr>
                <a:stCxn id="118" idx="6"/>
                <a:endCxn id="102"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CD2E8C9-D21D-4960-A427-BAFAAA3AEA9E}"/>
                  </a:ext>
                </a:extLst>
              </p:cNvPr>
              <p:cNvCxnSpPr>
                <a:stCxn id="101" idx="5"/>
                <a:endCxn id="119"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30CCC6C-00DA-487B-A73C-402706CE0A8A}"/>
                  </a:ext>
                </a:extLst>
              </p:cNvPr>
              <p:cNvCxnSpPr>
                <a:stCxn id="126" idx="6"/>
                <a:endCxn id="125" idx="1"/>
              </p:cNvCxnSpPr>
              <p:nvPr/>
            </p:nvCxnSpPr>
            <p:spPr>
              <a:xfrm>
                <a:off x="3857299" y="3430400"/>
                <a:ext cx="588860" cy="27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4BACE7D-895F-4FBC-85E1-265F9EC7BE18}"/>
                  </a:ext>
                </a:extLst>
              </p:cNvPr>
              <p:cNvCxnSpPr>
                <a:stCxn id="116" idx="6"/>
                <a:endCxn id="101"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7A7904E1-7302-4A3A-A6B1-7AE7B1EC3E23}"/>
                </a:ext>
              </a:extLst>
            </p:cNvPr>
            <p:cNvGrpSpPr/>
            <p:nvPr/>
          </p:nvGrpSpPr>
          <p:grpSpPr>
            <a:xfrm>
              <a:off x="9628383" y="4227551"/>
              <a:ext cx="2129228" cy="1820491"/>
              <a:chOff x="804386" y="2722575"/>
              <a:chExt cx="3799924" cy="3313841"/>
            </a:xfrm>
          </p:grpSpPr>
          <p:grpSp>
            <p:nvGrpSpPr>
              <p:cNvPr id="142" name="Group 141">
                <a:extLst>
                  <a:ext uri="{FF2B5EF4-FFF2-40B4-BE49-F238E27FC236}">
                    <a16:creationId xmlns:a16="http://schemas.microsoft.com/office/drawing/2014/main" id="{986656E4-D85A-4D88-A3F8-EA07F8FDFA86}"/>
                  </a:ext>
                </a:extLst>
              </p:cNvPr>
              <p:cNvGrpSpPr/>
              <p:nvPr/>
            </p:nvGrpSpPr>
            <p:grpSpPr>
              <a:xfrm>
                <a:off x="970920" y="2722575"/>
                <a:ext cx="3623224" cy="3313841"/>
                <a:chOff x="1015236" y="2452720"/>
                <a:chExt cx="2586216" cy="2224471"/>
              </a:xfrm>
            </p:grpSpPr>
            <p:sp>
              <p:nvSpPr>
                <p:cNvPr id="158" name="Oval 157">
                  <a:extLst>
                    <a:ext uri="{FF2B5EF4-FFF2-40B4-BE49-F238E27FC236}">
                      <a16:creationId xmlns:a16="http://schemas.microsoft.com/office/drawing/2014/main" id="{82352E8D-2B42-4693-8C77-79E28700F513}"/>
                    </a:ext>
                  </a:extLst>
                </p:cNvPr>
                <p:cNvSpPr/>
                <p:nvPr/>
              </p:nvSpPr>
              <p:spPr>
                <a:xfrm>
                  <a:off x="2145058" y="2452720"/>
                  <a:ext cx="123753" cy="123754"/>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6993150-237C-47A8-A2A6-3633EBA8CFDD}"/>
                    </a:ext>
                  </a:extLst>
                </p:cNvPr>
                <p:cNvSpPr/>
                <p:nvPr/>
              </p:nvSpPr>
              <p:spPr>
                <a:xfrm>
                  <a:off x="1204304" y="3228074"/>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ADC233-AE2D-4DB7-9F79-5FD9E1DC18DD}"/>
                    </a:ext>
                  </a:extLst>
                </p:cNvPr>
                <p:cNvSpPr/>
                <p:nvPr/>
              </p:nvSpPr>
              <p:spPr>
                <a:xfrm>
                  <a:off x="1810465" y="3641329"/>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76A3DE4-FB22-4DBB-8D6B-E8E38E2E519F}"/>
                    </a:ext>
                  </a:extLst>
                </p:cNvPr>
                <p:cNvSpPr/>
                <p:nvPr/>
              </p:nvSpPr>
              <p:spPr>
                <a:xfrm>
                  <a:off x="1204303" y="3979587"/>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E2D199C-E573-4375-8760-8DF12BC24058}"/>
                    </a:ext>
                  </a:extLst>
                </p:cNvPr>
                <p:cNvSpPr/>
                <p:nvPr/>
              </p:nvSpPr>
              <p:spPr>
                <a:xfrm>
                  <a:off x="1686712" y="2969903"/>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0E4B09A1-DC07-4EED-904E-A3DF293F3125}"/>
                    </a:ext>
                  </a:extLst>
                </p:cNvPr>
                <p:cNvSpPr/>
                <p:nvPr/>
              </p:nvSpPr>
              <p:spPr>
                <a:xfrm>
                  <a:off x="2618300" y="3951858"/>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6D61F87-BE8E-4E69-AFE8-DEFF6B32DA19}"/>
                    </a:ext>
                  </a:extLst>
                </p:cNvPr>
                <p:cNvSpPr/>
                <p:nvPr/>
              </p:nvSpPr>
              <p:spPr>
                <a:xfrm>
                  <a:off x="1815049" y="44780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F0BBB23-A9F0-40A6-8645-877C63B18FA4}"/>
                    </a:ext>
                  </a:extLst>
                </p:cNvPr>
                <p:cNvSpPr/>
                <p:nvPr/>
              </p:nvSpPr>
              <p:spPr>
                <a:xfrm>
                  <a:off x="2359335" y="3246006"/>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615C41A-26C9-4FA9-8916-140C321A5767}"/>
                    </a:ext>
                  </a:extLst>
                </p:cNvPr>
                <p:cNvSpPr/>
                <p:nvPr/>
              </p:nvSpPr>
              <p:spPr>
                <a:xfrm>
                  <a:off x="2951747" y="4466809"/>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A18C289-F6AE-4635-879F-EE77EA4025B0}"/>
                    </a:ext>
                  </a:extLst>
                </p:cNvPr>
                <p:cNvSpPr/>
                <p:nvPr/>
              </p:nvSpPr>
              <p:spPr>
                <a:xfrm>
                  <a:off x="2934559" y="3480340"/>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D4E2FB1-75E8-436A-BFCE-DFC3A8D6C937}"/>
                    </a:ext>
                  </a:extLst>
                </p:cNvPr>
                <p:cNvSpPr/>
                <p:nvPr/>
              </p:nvSpPr>
              <p:spPr>
                <a:xfrm>
                  <a:off x="1015236" y="4553437"/>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8BC6E4-168D-42E3-89A4-2181DC031189}"/>
                    </a:ext>
                  </a:extLst>
                </p:cNvPr>
                <p:cNvSpPr/>
                <p:nvPr/>
              </p:nvSpPr>
              <p:spPr>
                <a:xfrm>
                  <a:off x="3477699" y="3093606"/>
                  <a:ext cx="123753" cy="12375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AA62917-E2C5-4DDF-BABA-F6FE593C104B}"/>
                    </a:ext>
                  </a:extLst>
                </p:cNvPr>
                <p:cNvSpPr/>
                <p:nvPr/>
              </p:nvSpPr>
              <p:spPr>
                <a:xfrm>
                  <a:off x="2951747" y="2865982"/>
                  <a:ext cx="123753" cy="12375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5305F161-8457-44B2-8689-BB40A481C3CC}"/>
                    </a:ext>
                  </a:extLst>
                </p:cNvPr>
                <p:cNvCxnSpPr>
                  <a:stCxn id="162" idx="0"/>
                  <a:endCxn id="158" idx="2"/>
                </p:cNvCxnSpPr>
                <p:nvPr/>
              </p:nvCxnSpPr>
              <p:spPr>
                <a:xfrm flipV="1">
                  <a:off x="1748589" y="2514597"/>
                  <a:ext cx="396469" cy="45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A36620A-23DE-4126-9482-1D75E10E1FA9}"/>
                    </a:ext>
                  </a:extLst>
                </p:cNvPr>
                <p:cNvCxnSpPr>
                  <a:stCxn id="160" idx="2"/>
                  <a:endCxn id="159" idx="5"/>
                </p:cNvCxnSpPr>
                <p:nvPr/>
              </p:nvCxnSpPr>
              <p:spPr>
                <a:xfrm flipH="1" flipV="1">
                  <a:off x="1309934" y="3333705"/>
                  <a:ext cx="500531" cy="3695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441A728-15D8-40B1-B8CD-33A244B94D30}"/>
                    </a:ext>
                  </a:extLst>
                </p:cNvPr>
                <p:cNvCxnSpPr>
                  <a:stCxn id="160" idx="7"/>
                  <a:endCxn id="165" idx="2"/>
                </p:cNvCxnSpPr>
                <p:nvPr/>
              </p:nvCxnSpPr>
              <p:spPr>
                <a:xfrm flipV="1">
                  <a:off x="1916095" y="3307883"/>
                  <a:ext cx="443240" cy="3515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52975C-6947-458C-B336-494CFFEA6896}"/>
                    </a:ext>
                  </a:extLst>
                </p:cNvPr>
                <p:cNvCxnSpPr>
                  <a:stCxn id="165" idx="6"/>
                  <a:endCxn id="170" idx="3"/>
                </p:cNvCxnSpPr>
                <p:nvPr/>
              </p:nvCxnSpPr>
              <p:spPr>
                <a:xfrm flipV="1">
                  <a:off x="2483088" y="2971613"/>
                  <a:ext cx="486782" cy="33627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23356F9-0C04-4474-B04E-9D296712B067}"/>
                    </a:ext>
                  </a:extLst>
                </p:cNvPr>
                <p:cNvCxnSpPr>
                  <a:stCxn id="168" idx="0"/>
                  <a:endCxn id="160" idx="3"/>
                </p:cNvCxnSpPr>
                <p:nvPr/>
              </p:nvCxnSpPr>
              <p:spPr>
                <a:xfrm flipV="1">
                  <a:off x="1077113" y="3746960"/>
                  <a:ext cx="751475" cy="80647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17A08F1-14E7-4B70-B612-36723EAFEE1D}"/>
                    </a:ext>
                  </a:extLst>
                </p:cNvPr>
                <p:cNvCxnSpPr>
                  <a:stCxn id="168" idx="0"/>
                  <a:endCxn id="161" idx="4"/>
                </p:cNvCxnSpPr>
                <p:nvPr/>
              </p:nvCxnSpPr>
              <p:spPr>
                <a:xfrm flipV="1">
                  <a:off x="1077113" y="4103341"/>
                  <a:ext cx="189067" cy="4500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733176A-CF62-4336-A86D-489EC74F7FDE}"/>
                    </a:ext>
                  </a:extLst>
                </p:cNvPr>
                <p:cNvCxnSpPr>
                  <a:stCxn id="163" idx="0"/>
                  <a:endCxn id="167" idx="3"/>
                </p:cNvCxnSpPr>
                <p:nvPr/>
              </p:nvCxnSpPr>
              <p:spPr>
                <a:xfrm flipV="1">
                  <a:off x="2680177" y="3585971"/>
                  <a:ext cx="272505" cy="3658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7ADFC24-DB24-45B9-A1D6-6CE80EE8834A}"/>
                    </a:ext>
                  </a:extLst>
                </p:cNvPr>
                <p:cNvCxnSpPr>
                  <a:stCxn id="164" idx="7"/>
                  <a:endCxn id="163" idx="3"/>
                </p:cNvCxnSpPr>
                <p:nvPr/>
              </p:nvCxnSpPr>
              <p:spPr>
                <a:xfrm flipV="1">
                  <a:off x="1920679" y="4057489"/>
                  <a:ext cx="715744" cy="4386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407DE1-F159-4EC1-9EA4-62B5C96564D1}"/>
                    </a:ext>
                  </a:extLst>
                </p:cNvPr>
                <p:cNvCxnSpPr>
                  <a:stCxn id="168" idx="6"/>
                  <a:endCxn id="163" idx="2"/>
                </p:cNvCxnSpPr>
                <p:nvPr/>
              </p:nvCxnSpPr>
              <p:spPr>
                <a:xfrm flipV="1">
                  <a:off x="1138989" y="4013735"/>
                  <a:ext cx="1479311" cy="6015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A5A884B-DF2F-48D5-8CB6-920554F066F2}"/>
                    </a:ext>
                  </a:extLst>
                </p:cNvPr>
                <p:cNvCxnSpPr>
                  <a:stCxn id="164" idx="5"/>
                  <a:endCxn id="166" idx="2"/>
                </p:cNvCxnSpPr>
                <p:nvPr/>
              </p:nvCxnSpPr>
              <p:spPr>
                <a:xfrm flipV="1">
                  <a:off x="1920679" y="4528686"/>
                  <a:ext cx="1031068" cy="549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33818EE-4297-4BD9-9C20-720772CB995D}"/>
                    </a:ext>
                  </a:extLst>
                </p:cNvPr>
                <p:cNvCxnSpPr>
                  <a:stCxn id="166" idx="7"/>
                  <a:endCxn id="169" idx="2"/>
                </p:cNvCxnSpPr>
                <p:nvPr/>
              </p:nvCxnSpPr>
              <p:spPr>
                <a:xfrm flipV="1">
                  <a:off x="3057377" y="3155483"/>
                  <a:ext cx="420322" cy="1329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A9C169A-9D9D-44D9-B648-92AA6256DEF8}"/>
                    </a:ext>
                  </a:extLst>
                </p:cNvPr>
                <p:cNvCxnSpPr>
                  <a:stCxn id="159" idx="6"/>
                  <a:endCxn id="162" idx="3"/>
                </p:cNvCxnSpPr>
                <p:nvPr/>
              </p:nvCxnSpPr>
              <p:spPr>
                <a:xfrm flipV="1">
                  <a:off x="1328057" y="3075534"/>
                  <a:ext cx="376778" cy="21441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75232A7-8931-4A7D-B595-459A89BBE709}"/>
                    </a:ext>
                  </a:extLst>
                </p:cNvPr>
                <p:cNvCxnSpPr>
                  <a:stCxn id="165" idx="1"/>
                  <a:endCxn id="162" idx="5"/>
                </p:cNvCxnSpPr>
                <p:nvPr/>
              </p:nvCxnSpPr>
              <p:spPr>
                <a:xfrm flipH="1" flipV="1">
                  <a:off x="1792342" y="3075534"/>
                  <a:ext cx="585116" cy="1885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CF21D85-AFB1-492C-BADF-C88488A7AD47}"/>
                    </a:ext>
                  </a:extLst>
                </p:cNvPr>
                <p:cNvCxnSpPr>
                  <a:stCxn id="167" idx="7"/>
                  <a:endCxn id="169" idx="2"/>
                </p:cNvCxnSpPr>
                <p:nvPr/>
              </p:nvCxnSpPr>
              <p:spPr>
                <a:xfrm flipV="1">
                  <a:off x="3040189" y="3155483"/>
                  <a:ext cx="437510" cy="34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43" name="Oval 142">
                <a:extLst>
                  <a:ext uri="{FF2B5EF4-FFF2-40B4-BE49-F238E27FC236}">
                    <a16:creationId xmlns:a16="http://schemas.microsoft.com/office/drawing/2014/main" id="{90FBB2C8-3423-4129-A374-F65B30E85200}"/>
                  </a:ext>
                </a:extLst>
              </p:cNvPr>
              <p:cNvSpPr/>
              <p:nvPr/>
            </p:nvSpPr>
            <p:spPr>
              <a:xfrm>
                <a:off x="1438069" y="303245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C045949-EB09-4709-813B-CC3492B5640B}"/>
                  </a:ext>
                </a:extLst>
              </p:cNvPr>
              <p:cNvSpPr/>
              <p:nvPr/>
            </p:nvSpPr>
            <p:spPr>
              <a:xfrm>
                <a:off x="804386" y="4342047"/>
                <a:ext cx="173375" cy="1843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B6EA0F2-163C-4A74-A4F1-4B7E3A35D7D2}"/>
                  </a:ext>
                </a:extLst>
              </p:cNvPr>
              <p:cNvSpPr/>
              <p:nvPr/>
            </p:nvSpPr>
            <p:spPr>
              <a:xfrm>
                <a:off x="2887913" y="4493271"/>
                <a:ext cx="173375" cy="1843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E6565BB-098D-4FA3-877C-59269447262E}"/>
                  </a:ext>
                </a:extLst>
              </p:cNvPr>
              <p:cNvSpPr/>
              <p:nvPr/>
            </p:nvSpPr>
            <p:spPr>
              <a:xfrm>
                <a:off x="2955980" y="3242355"/>
                <a:ext cx="173375" cy="18435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7845AE1-A522-4B04-B9D8-608B27B30EBC}"/>
                  </a:ext>
                </a:extLst>
              </p:cNvPr>
              <p:cNvSpPr/>
              <p:nvPr/>
            </p:nvSpPr>
            <p:spPr>
              <a:xfrm>
                <a:off x="4430935" y="4914923"/>
                <a:ext cx="173375" cy="184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A1AEC8EA-C553-4292-B822-5AA3F4BCC4F8}"/>
                  </a:ext>
                </a:extLst>
              </p:cNvPr>
              <p:cNvCxnSpPr>
                <a:stCxn id="143" idx="6"/>
                <a:endCxn id="158" idx="2"/>
              </p:cNvCxnSpPr>
              <p:nvPr/>
            </p:nvCxnSpPr>
            <p:spPr>
              <a:xfrm flipV="1">
                <a:off x="1611444" y="2814755"/>
                <a:ext cx="942328" cy="30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43248C6-08BD-4B0C-A2BF-37B105E84A22}"/>
                  </a:ext>
                </a:extLst>
              </p:cNvPr>
              <p:cNvCxnSpPr>
                <a:stCxn id="144" idx="7"/>
                <a:endCxn id="160" idx="2"/>
              </p:cNvCxnSpPr>
              <p:nvPr/>
            </p:nvCxnSpPr>
            <p:spPr>
              <a:xfrm>
                <a:off x="952371" y="4369046"/>
                <a:ext cx="1132645" cy="2164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5F81990-666E-4C10-8748-BE3CD7EE9CF4}"/>
                  </a:ext>
                </a:extLst>
              </p:cNvPr>
              <p:cNvCxnSpPr>
                <a:stCxn id="144" idx="4"/>
                <a:endCxn id="161" idx="1"/>
              </p:cNvCxnSpPr>
              <p:nvPr/>
            </p:nvCxnSpPr>
            <p:spPr>
              <a:xfrm>
                <a:off x="891074" y="4526406"/>
                <a:ext cx="370114" cy="49777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E311CD-985A-4004-96BF-549633AFF99A}"/>
                  </a:ext>
                </a:extLst>
              </p:cNvPr>
              <p:cNvCxnSpPr>
                <a:stCxn id="147" idx="0"/>
                <a:endCxn id="169" idx="4"/>
              </p:cNvCxnSpPr>
              <p:nvPr/>
            </p:nvCxnSpPr>
            <p:spPr>
              <a:xfrm flipH="1" flipV="1">
                <a:off x="4507457" y="3861675"/>
                <a:ext cx="10166" cy="1053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371994A-4237-48E6-AEE9-2FEB1DDBCC34}"/>
                  </a:ext>
                </a:extLst>
              </p:cNvPr>
              <p:cNvCxnSpPr>
                <a:stCxn id="145" idx="0"/>
                <a:endCxn id="165" idx="4"/>
              </p:cNvCxnSpPr>
              <p:nvPr/>
            </p:nvCxnSpPr>
            <p:spPr>
              <a:xfrm flipH="1" flipV="1">
                <a:off x="2940657" y="4088709"/>
                <a:ext cx="33944" cy="404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A960E25-1791-4F17-B295-C846268A3058}"/>
                  </a:ext>
                </a:extLst>
              </p:cNvPr>
              <p:cNvCxnSpPr>
                <a:stCxn id="146" idx="6"/>
                <a:endCxn id="170" idx="2"/>
              </p:cNvCxnSpPr>
              <p:nvPr/>
            </p:nvCxnSpPr>
            <p:spPr>
              <a:xfrm>
                <a:off x="3129355" y="3334535"/>
                <a:ext cx="554569" cy="9586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10EC4CA-7CA0-4829-A1B8-1A4951AA9AD3}"/>
                  </a:ext>
                </a:extLst>
              </p:cNvPr>
              <p:cNvCxnSpPr>
                <a:stCxn id="162" idx="6"/>
                <a:endCxn id="146" idx="2"/>
              </p:cNvCxnSpPr>
              <p:nvPr/>
            </p:nvCxnSpPr>
            <p:spPr>
              <a:xfrm flipV="1">
                <a:off x="2085016" y="3334535"/>
                <a:ext cx="870964" cy="250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288E8D1-EA2E-4AC5-B768-E803341B0DBB}"/>
                  </a:ext>
                </a:extLst>
              </p:cNvPr>
              <p:cNvCxnSpPr>
                <a:stCxn id="145" idx="5"/>
                <a:endCxn id="163" idx="1"/>
              </p:cNvCxnSpPr>
              <p:nvPr/>
            </p:nvCxnSpPr>
            <p:spPr>
              <a:xfrm>
                <a:off x="3035898" y="4650631"/>
                <a:ext cx="206265" cy="332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B6C252-3E15-4F9A-834A-AAEFA769F6DB}"/>
                  </a:ext>
                </a:extLst>
              </p:cNvPr>
              <p:cNvCxnSpPr>
                <a:stCxn id="170" idx="6"/>
                <a:endCxn id="169" idx="1"/>
              </p:cNvCxnSpPr>
              <p:nvPr/>
            </p:nvCxnSpPr>
            <p:spPr>
              <a:xfrm>
                <a:off x="3857299" y="3430400"/>
                <a:ext cx="588860" cy="27391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FE77E10-095B-4C2B-919C-6E56CB626AF2}"/>
                  </a:ext>
                </a:extLst>
              </p:cNvPr>
              <p:cNvCxnSpPr>
                <a:stCxn id="160" idx="6"/>
                <a:endCxn id="145" idx="2"/>
              </p:cNvCxnSpPr>
              <p:nvPr/>
            </p:nvCxnSpPr>
            <p:spPr>
              <a:xfrm>
                <a:off x="2258391" y="4585451"/>
                <a:ext cx="6295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5" name="Right Arrow 183">
              <a:extLst>
                <a:ext uri="{FF2B5EF4-FFF2-40B4-BE49-F238E27FC236}">
                  <a16:creationId xmlns:a16="http://schemas.microsoft.com/office/drawing/2014/main" id="{57DF0589-B137-4A0B-A3E1-F546C3AEFE2F}"/>
                </a:ext>
              </a:extLst>
            </p:cNvPr>
            <p:cNvSpPr/>
            <p:nvPr/>
          </p:nvSpPr>
          <p:spPr>
            <a:xfrm rot="1409715">
              <a:off x="2723173" y="2909290"/>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4">
              <a:extLst>
                <a:ext uri="{FF2B5EF4-FFF2-40B4-BE49-F238E27FC236}">
                  <a16:creationId xmlns:a16="http://schemas.microsoft.com/office/drawing/2014/main" id="{3A59109B-E543-4B91-AA04-44631FFFFC69}"/>
                </a:ext>
              </a:extLst>
            </p:cNvPr>
            <p:cNvSpPr/>
            <p:nvPr/>
          </p:nvSpPr>
          <p:spPr>
            <a:xfrm rot="1409715">
              <a:off x="5762960" y="3879907"/>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5">
              <a:extLst>
                <a:ext uri="{FF2B5EF4-FFF2-40B4-BE49-F238E27FC236}">
                  <a16:creationId xmlns:a16="http://schemas.microsoft.com/office/drawing/2014/main" id="{341F5D93-CBF6-4C3B-B226-D2C2D8128984}"/>
                </a:ext>
              </a:extLst>
            </p:cNvPr>
            <p:cNvSpPr/>
            <p:nvPr/>
          </p:nvSpPr>
          <p:spPr>
            <a:xfrm rot="1409715">
              <a:off x="8899172" y="4816312"/>
              <a:ext cx="590220" cy="140200"/>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511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I.A - What is a network?</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a:t>
            </a:fld>
            <a:endParaRPr lang="en-US" dirty="0"/>
          </a:p>
        </p:txBody>
      </p:sp>
      <p:pic>
        <p:nvPicPr>
          <p:cNvPr id="1026" name="Picture 2" descr="Image result for facebook logo">
            <a:extLst>
              <a:ext uri="{FF2B5EF4-FFF2-40B4-BE49-F238E27FC236}">
                <a16:creationId xmlns:a16="http://schemas.microsoft.com/office/drawing/2014/main" id="{9B8EEBB2-E810-43A8-89C0-0479800EC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67" y="116957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twork">
            <a:extLst>
              <a:ext uri="{FF2B5EF4-FFF2-40B4-BE49-F238E27FC236}">
                <a16:creationId xmlns:a16="http://schemas.microsoft.com/office/drawing/2014/main" id="{2DA845D8-17E5-4A65-9ED2-00F434868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08" y="4333641"/>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etwork">
            <a:extLst>
              <a:ext uri="{FF2B5EF4-FFF2-40B4-BE49-F238E27FC236}">
                <a16:creationId xmlns:a16="http://schemas.microsoft.com/office/drawing/2014/main" id="{6792844A-64DC-4264-8785-5C84892EA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250" y="2819166"/>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irport network">
            <a:extLst>
              <a:ext uri="{FF2B5EF4-FFF2-40B4-BE49-F238E27FC236}">
                <a16:creationId xmlns:a16="http://schemas.microsoft.com/office/drawing/2014/main" id="{7B5D4B81-2F2D-437C-9E17-4E242A5C9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1425575"/>
            <a:ext cx="28956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etro cdmx&quot;">
            <a:extLst>
              <a:ext uri="{FF2B5EF4-FFF2-40B4-BE49-F238E27FC236}">
                <a16:creationId xmlns:a16="http://schemas.microsoft.com/office/drawing/2014/main" id="{268D16B1-5094-4F2C-8B1D-51D9C4F7ED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312701"/>
            <a:ext cx="3427496" cy="345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755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Table</a:t>
            </a:r>
            <a:r>
              <a:rPr lang="es-MX" dirty="0"/>
              <a:t> of </a:t>
            </a:r>
            <a:r>
              <a:rPr lang="es-MX" dirty="0" err="1"/>
              <a:t>contents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30</a:t>
            </a:fld>
            <a:endParaRPr lang="en-US" dirty="0"/>
          </a:p>
        </p:txBody>
      </p:sp>
      <p:sp>
        <p:nvSpPr>
          <p:cNvPr id="4" name="TextBox 3">
            <a:extLst>
              <a:ext uri="{FF2B5EF4-FFF2-40B4-BE49-F238E27FC236}">
                <a16:creationId xmlns:a16="http://schemas.microsoft.com/office/drawing/2014/main" id="{396367A2-5688-4032-AE22-7E61E3437BDF}"/>
              </a:ext>
            </a:extLst>
          </p:cNvPr>
          <p:cNvSpPr txBox="1"/>
          <p:nvPr/>
        </p:nvSpPr>
        <p:spPr>
          <a:xfrm>
            <a:off x="738887" y="944712"/>
            <a:ext cx="10714225" cy="5755422"/>
          </a:xfrm>
          <a:prstGeom prst="rect">
            <a:avLst/>
          </a:prstGeom>
          <a:noFill/>
        </p:spPr>
        <p:txBody>
          <a:bodyPr wrap="square" rtlCol="0">
            <a:spAutoFit/>
          </a:bodyPr>
          <a:lstStyle/>
          <a:p>
            <a:pPr marL="1028700" indent="-1028700">
              <a:buFont typeface="+mj-lt"/>
              <a:buAutoNum type="romanUcPeriod"/>
            </a:pPr>
            <a:r>
              <a:rPr lang="en-US" sz="4400" dirty="0">
                <a:solidFill>
                  <a:schemeClr val="bg1">
                    <a:lumMod val="75000"/>
                  </a:schemeClr>
                </a:solidFill>
              </a:rPr>
              <a:t>Introduction to networks</a:t>
            </a:r>
          </a:p>
          <a:p>
            <a:pPr marL="1314450" lvl="1" indent="-857250">
              <a:buFont typeface="+mj-lt"/>
              <a:buAutoNum type="alphaUcPeriod"/>
            </a:pPr>
            <a:r>
              <a:rPr lang="en-US" sz="3600" dirty="0">
                <a:solidFill>
                  <a:schemeClr val="bg1">
                    <a:lumMod val="75000"/>
                  </a:schemeClr>
                </a:solidFill>
              </a:rPr>
              <a:t>What is a network?</a:t>
            </a:r>
          </a:p>
          <a:p>
            <a:pPr marL="1314450" lvl="1" indent="-857250">
              <a:buFont typeface="+mj-lt"/>
              <a:buAutoNum type="alphaUcPeriod"/>
            </a:pPr>
            <a:r>
              <a:rPr lang="en-US" sz="3600" dirty="0">
                <a:solidFill>
                  <a:schemeClr val="bg1">
                    <a:lumMod val="75000"/>
                  </a:schemeClr>
                </a:solidFill>
              </a:rPr>
              <a:t>Elements of a network</a:t>
            </a:r>
          </a:p>
          <a:p>
            <a:pPr marL="1314450" lvl="1" indent="-857250">
              <a:buFont typeface="+mj-lt"/>
              <a:buAutoNum type="alphaUcPeriod"/>
            </a:pPr>
            <a:r>
              <a:rPr lang="en-US" sz="3600" dirty="0">
                <a:solidFill>
                  <a:schemeClr val="bg1">
                    <a:lumMod val="75000"/>
                  </a:schemeClr>
                </a:solidFill>
              </a:rPr>
              <a:t>Data sources and Sampling methods</a:t>
            </a:r>
          </a:p>
          <a:p>
            <a:pPr marL="1028700" indent="-1028700">
              <a:buFont typeface="+mj-lt"/>
              <a:buAutoNum type="romanUcPeriod"/>
            </a:pPr>
            <a:r>
              <a:rPr lang="en-US" sz="4400" dirty="0"/>
              <a:t>Static network analysis</a:t>
            </a:r>
          </a:p>
          <a:p>
            <a:pPr marL="1314450" lvl="1" indent="-857250">
              <a:buFont typeface="+mj-lt"/>
              <a:buAutoNum type="alphaUcPeriod"/>
            </a:pPr>
            <a:r>
              <a:rPr lang="en-US" sz="3600" dirty="0"/>
              <a:t>Network simplification</a:t>
            </a:r>
          </a:p>
          <a:p>
            <a:pPr marL="1314450" lvl="1" indent="-857250">
              <a:buFont typeface="+mj-lt"/>
              <a:buAutoNum type="alphaUcPeriod"/>
            </a:pPr>
            <a:r>
              <a:rPr lang="en-US" sz="3600" dirty="0"/>
              <a:t>Network properties</a:t>
            </a:r>
          </a:p>
          <a:p>
            <a:pPr marL="1771650" lvl="2" indent="-857250">
              <a:buFont typeface="+mj-lt"/>
              <a:buAutoNum type="alphaLcParenR"/>
            </a:pPr>
            <a:r>
              <a:rPr lang="en-US" sz="3200" dirty="0"/>
              <a:t>General properties</a:t>
            </a:r>
          </a:p>
          <a:p>
            <a:pPr marL="1771650" lvl="2" indent="-857250">
              <a:buFont typeface="+mj-lt"/>
              <a:buAutoNum type="alphaLcParenR"/>
            </a:pPr>
            <a:r>
              <a:rPr lang="en-US" sz="3200" dirty="0"/>
              <a:t>Local properties</a:t>
            </a:r>
          </a:p>
          <a:p>
            <a:pPr marL="1314450" lvl="1" indent="-857250">
              <a:buFont typeface="+mj-lt"/>
              <a:buAutoNum type="alphaUcPeriod"/>
            </a:pPr>
            <a:r>
              <a:rPr lang="en-US" sz="3600" dirty="0"/>
              <a:t>Weak and Strong component</a:t>
            </a:r>
          </a:p>
        </p:txBody>
      </p:sp>
    </p:spTree>
    <p:extLst>
      <p:ext uri="{BB962C8B-B14F-4D97-AF65-F5344CB8AC3E}">
        <p14:creationId xmlns:p14="http://schemas.microsoft.com/office/powerpoint/2010/main" val="209937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5657"/>
            <a:ext cx="10515600" cy="488138"/>
          </a:xfrm>
        </p:spPr>
        <p:txBody>
          <a:bodyPr/>
          <a:lstStyle/>
          <a:p>
            <a:r>
              <a:rPr lang="en-US" dirty="0"/>
              <a:t>Network Type</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err="1">
                <a:solidFill>
                  <a:srgbClr val="FFFFFF"/>
                </a:solidFill>
                <a:latin typeface="Arial" charset="0"/>
                <a:ea typeface="ＭＳ Ｐゴシック" pitchFamily="34" charset="-128"/>
                <a:cs typeface="Arial" charset="0"/>
              </a:rPr>
              <a:t>Static</a:t>
            </a:r>
            <a:r>
              <a:rPr lang="es-ES" sz="3200" dirty="0">
                <a:solidFill>
                  <a:srgbClr val="FFFFFF"/>
                </a:solidFill>
                <a:latin typeface="Arial" charset="0"/>
                <a:ea typeface="ＭＳ Ｐゴシック" pitchFamily="34" charset="-128"/>
                <a:cs typeface="Arial" charset="0"/>
              </a:rPr>
              <a:t> Network </a:t>
            </a:r>
            <a:r>
              <a:rPr lang="es-ES" sz="3200" dirty="0" err="1">
                <a:solidFill>
                  <a:srgbClr val="FFFFFF"/>
                </a:solidFill>
                <a:latin typeface="Arial" charset="0"/>
                <a:ea typeface="ＭＳ Ｐゴシック" pitchFamily="34" charset="-128"/>
                <a:cs typeface="Arial" charset="0"/>
              </a:rPr>
              <a:t>Analysis</a:t>
            </a:r>
            <a:endParaRPr lang="es-ES" sz="3200" dirty="0">
              <a:solidFill>
                <a:srgbClr val="FFFFFF"/>
              </a:solidFill>
              <a:latin typeface="Arial" charset="0"/>
              <a:ea typeface="ＭＳ Ｐゴシック" pitchFamily="34" charset="-128"/>
              <a:cs typeface="Arial" charset="0"/>
            </a:endParaRPr>
          </a:p>
        </p:txBody>
      </p:sp>
      <p:sp>
        <p:nvSpPr>
          <p:cNvPr id="8" name="Oval 7"/>
          <p:cNvSpPr/>
          <p:nvPr/>
        </p:nvSpPr>
        <p:spPr>
          <a:xfrm>
            <a:off x="2200035" y="3494574"/>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p:cNvGrpSpPr/>
          <p:nvPr/>
        </p:nvGrpSpPr>
        <p:grpSpPr>
          <a:xfrm>
            <a:off x="5652992" y="2590224"/>
            <a:ext cx="4475748" cy="3411795"/>
            <a:chOff x="5493275" y="1725671"/>
            <a:chExt cx="4475748" cy="3411795"/>
          </a:xfrm>
        </p:grpSpPr>
        <p:sp>
          <p:nvSpPr>
            <p:cNvPr id="20" name="Oval 19"/>
            <p:cNvSpPr/>
            <p:nvPr/>
          </p:nvSpPr>
          <p:spPr>
            <a:xfrm>
              <a:off x="6587576" y="2087680"/>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p:cNvSpPr/>
            <p:nvPr/>
          </p:nvSpPr>
          <p:spPr>
            <a:xfrm>
              <a:off x="5493275" y="1725671"/>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75"/>
            <p:cNvSpPr/>
            <p:nvPr/>
          </p:nvSpPr>
          <p:spPr>
            <a:xfrm>
              <a:off x="5493275" y="2635319"/>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p:cNvSpPr/>
            <p:nvPr/>
          </p:nvSpPr>
          <p:spPr>
            <a:xfrm>
              <a:off x="5493275" y="3566104"/>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arallelogram 77"/>
            <p:cNvSpPr/>
            <p:nvPr/>
          </p:nvSpPr>
          <p:spPr>
            <a:xfrm>
              <a:off x="5493275" y="4527865"/>
              <a:ext cx="4475748" cy="609601"/>
            </a:xfrm>
            <a:prstGeom prst="parallelogram">
              <a:avLst>
                <a:gd name="adj" fmla="val 19945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731149" y="1853976"/>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361035" y="2125651"/>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576224" y="1874868"/>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029307" y="1841263"/>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240486" y="2095584"/>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529710" y="2994874"/>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673283" y="2761170"/>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303169" y="3032845"/>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518358" y="278206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971441" y="2748457"/>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182620" y="3002778"/>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587576" y="3918371"/>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7731149" y="3684667"/>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361035" y="395634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8576224" y="3705559"/>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029307" y="3671954"/>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240486" y="3926275"/>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562940" y="4880116"/>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706513" y="4646412"/>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336399" y="4918087"/>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551588" y="4667304"/>
              <a:ext cx="273862" cy="8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004671" y="4633699"/>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215850" y="4888020"/>
              <a:ext cx="273862" cy="85378"/>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p:cNvCxnSpPr>
              <a:stCxn id="83" idx="3"/>
              <a:endCxn id="85" idx="0"/>
            </p:cNvCxnSpPr>
            <p:nvPr/>
          </p:nvCxnSpPr>
          <p:spPr>
            <a:xfrm flipH="1">
              <a:off x="6666641" y="1914138"/>
              <a:ext cx="402772" cy="108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0" idx="0"/>
              <a:endCxn id="90" idx="1"/>
            </p:cNvCxnSpPr>
            <p:nvPr/>
          </p:nvCxnSpPr>
          <p:spPr>
            <a:xfrm>
              <a:off x="7497966" y="2125651"/>
              <a:ext cx="724760" cy="88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5" idx="4"/>
              <a:endCxn id="93" idx="1"/>
            </p:cNvCxnSpPr>
            <p:nvPr/>
          </p:nvCxnSpPr>
          <p:spPr>
            <a:xfrm>
              <a:off x="6666641" y="3080252"/>
              <a:ext cx="734500" cy="88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86" idx="4"/>
              <a:endCxn id="95" idx="5"/>
            </p:cNvCxnSpPr>
            <p:nvPr/>
          </p:nvCxnSpPr>
          <p:spPr>
            <a:xfrm flipH="1">
              <a:off x="7263063" y="2846548"/>
              <a:ext cx="547151" cy="89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4" idx="3"/>
              <a:endCxn id="97" idx="5"/>
            </p:cNvCxnSpPr>
            <p:nvPr/>
          </p:nvCxnSpPr>
          <p:spPr>
            <a:xfrm flipH="1">
              <a:off x="6796696" y="3778434"/>
              <a:ext cx="1819634" cy="11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4"/>
              <a:endCxn id="100" idx="0"/>
            </p:cNvCxnSpPr>
            <p:nvPr/>
          </p:nvCxnSpPr>
          <p:spPr>
            <a:xfrm flipH="1">
              <a:off x="8688519" y="3790937"/>
              <a:ext cx="24636" cy="87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0" idx="4"/>
              <a:endCxn id="94" idx="0"/>
            </p:cNvCxnSpPr>
            <p:nvPr/>
          </p:nvCxnSpPr>
          <p:spPr>
            <a:xfrm>
              <a:off x="8319551" y="3088156"/>
              <a:ext cx="393604" cy="61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4" idx="4"/>
              <a:endCxn id="88" idx="3"/>
            </p:cNvCxnSpPr>
            <p:nvPr/>
          </p:nvCxnSpPr>
          <p:spPr>
            <a:xfrm>
              <a:off x="8377417" y="2180962"/>
              <a:ext cx="181047" cy="673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91" idx="4"/>
              <a:endCxn id="101" idx="0"/>
            </p:cNvCxnSpPr>
            <p:nvPr/>
          </p:nvCxnSpPr>
          <p:spPr>
            <a:xfrm>
              <a:off x="6724507" y="4003749"/>
              <a:ext cx="417095" cy="629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p:cNvSpPr txBox="1"/>
          <p:nvPr/>
        </p:nvSpPr>
        <p:spPr>
          <a:xfrm>
            <a:off x="7126874" y="2007272"/>
            <a:ext cx="2303188" cy="369332"/>
          </a:xfrm>
          <a:prstGeom prst="rect">
            <a:avLst/>
          </a:prstGeom>
          <a:noFill/>
        </p:spPr>
        <p:txBody>
          <a:bodyPr wrap="square" rtlCol="0">
            <a:spAutoFit/>
          </a:bodyPr>
          <a:lstStyle/>
          <a:p>
            <a:r>
              <a:rPr lang="en-US" dirty="0"/>
              <a:t>Dynamic Network</a:t>
            </a:r>
          </a:p>
        </p:txBody>
      </p:sp>
      <p:sp>
        <p:nvSpPr>
          <p:cNvPr id="144" name="TextBox 143"/>
          <p:cNvSpPr txBox="1"/>
          <p:nvPr/>
        </p:nvSpPr>
        <p:spPr>
          <a:xfrm>
            <a:off x="10261374" y="2575626"/>
            <a:ext cx="1354412" cy="307777"/>
          </a:xfrm>
          <a:prstGeom prst="rect">
            <a:avLst/>
          </a:prstGeom>
          <a:noFill/>
        </p:spPr>
        <p:txBody>
          <a:bodyPr wrap="square" rtlCol="0">
            <a:spAutoFit/>
          </a:bodyPr>
          <a:lstStyle/>
          <a:p>
            <a:r>
              <a:rPr lang="en-US" sz="1400" dirty="0">
                <a:solidFill>
                  <a:schemeClr val="accent6">
                    <a:lumMod val="75000"/>
                  </a:schemeClr>
                </a:solidFill>
              </a:rPr>
              <a:t>Time = t1</a:t>
            </a:r>
          </a:p>
        </p:txBody>
      </p:sp>
      <p:sp>
        <p:nvSpPr>
          <p:cNvPr id="145" name="TextBox 144"/>
          <p:cNvSpPr txBox="1"/>
          <p:nvPr/>
        </p:nvSpPr>
        <p:spPr>
          <a:xfrm>
            <a:off x="10269837" y="3500296"/>
            <a:ext cx="1354412" cy="307777"/>
          </a:xfrm>
          <a:prstGeom prst="rect">
            <a:avLst/>
          </a:prstGeom>
          <a:noFill/>
        </p:spPr>
        <p:txBody>
          <a:bodyPr wrap="square" rtlCol="0">
            <a:spAutoFit/>
          </a:bodyPr>
          <a:lstStyle/>
          <a:p>
            <a:r>
              <a:rPr lang="en-US" sz="1400" dirty="0">
                <a:solidFill>
                  <a:schemeClr val="accent6">
                    <a:lumMod val="75000"/>
                  </a:schemeClr>
                </a:solidFill>
              </a:rPr>
              <a:t>Time = t2</a:t>
            </a:r>
          </a:p>
        </p:txBody>
      </p:sp>
      <p:sp>
        <p:nvSpPr>
          <p:cNvPr id="146" name="TextBox 145"/>
          <p:cNvSpPr txBox="1"/>
          <p:nvPr/>
        </p:nvSpPr>
        <p:spPr>
          <a:xfrm>
            <a:off x="10265671" y="4424966"/>
            <a:ext cx="1354412" cy="307777"/>
          </a:xfrm>
          <a:prstGeom prst="rect">
            <a:avLst/>
          </a:prstGeom>
          <a:noFill/>
        </p:spPr>
        <p:txBody>
          <a:bodyPr wrap="square" rtlCol="0">
            <a:spAutoFit/>
          </a:bodyPr>
          <a:lstStyle/>
          <a:p>
            <a:r>
              <a:rPr lang="en-US" sz="1400" dirty="0">
                <a:solidFill>
                  <a:schemeClr val="accent6">
                    <a:lumMod val="75000"/>
                  </a:schemeClr>
                </a:solidFill>
              </a:rPr>
              <a:t>Time = t3</a:t>
            </a:r>
          </a:p>
        </p:txBody>
      </p:sp>
      <p:sp>
        <p:nvSpPr>
          <p:cNvPr id="147" name="TextBox 146"/>
          <p:cNvSpPr txBox="1"/>
          <p:nvPr/>
        </p:nvSpPr>
        <p:spPr>
          <a:xfrm>
            <a:off x="10265671" y="5352246"/>
            <a:ext cx="1354412" cy="307777"/>
          </a:xfrm>
          <a:prstGeom prst="rect">
            <a:avLst/>
          </a:prstGeom>
          <a:noFill/>
        </p:spPr>
        <p:txBody>
          <a:bodyPr wrap="square" rtlCol="0">
            <a:spAutoFit/>
          </a:bodyPr>
          <a:lstStyle/>
          <a:p>
            <a:r>
              <a:rPr lang="en-US" sz="1400" dirty="0">
                <a:solidFill>
                  <a:schemeClr val="accent6">
                    <a:lumMod val="75000"/>
                  </a:schemeClr>
                </a:solidFill>
              </a:rPr>
              <a:t>Time = t4</a:t>
            </a:r>
          </a:p>
        </p:txBody>
      </p:sp>
      <p:sp>
        <p:nvSpPr>
          <p:cNvPr id="148" name="TextBox 147"/>
          <p:cNvSpPr txBox="1"/>
          <p:nvPr/>
        </p:nvSpPr>
        <p:spPr>
          <a:xfrm>
            <a:off x="1651060" y="2604126"/>
            <a:ext cx="2303188" cy="369332"/>
          </a:xfrm>
          <a:prstGeom prst="rect">
            <a:avLst/>
          </a:prstGeom>
          <a:noFill/>
        </p:spPr>
        <p:txBody>
          <a:bodyPr wrap="square" rtlCol="0">
            <a:spAutoFit/>
          </a:bodyPr>
          <a:lstStyle/>
          <a:p>
            <a:r>
              <a:rPr lang="en-US" dirty="0"/>
              <a:t>Static Network</a:t>
            </a:r>
          </a:p>
        </p:txBody>
      </p:sp>
      <p:sp>
        <p:nvSpPr>
          <p:cNvPr id="8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Static</a:t>
            </a:r>
            <a:r>
              <a:rPr lang="es-MX" dirty="0"/>
              <a:t> Network </a:t>
            </a:r>
            <a:r>
              <a:rPr lang="es-MX" dirty="0" err="1"/>
              <a:t>Analysis</a:t>
            </a:r>
            <a:endParaRPr lang="en-US" dirty="0"/>
          </a:p>
        </p:txBody>
      </p:sp>
      <p:sp>
        <p:nvSpPr>
          <p:cNvPr id="103" name="Oval 7">
            <a:extLst>
              <a:ext uri="{FF2B5EF4-FFF2-40B4-BE49-F238E27FC236}">
                <a16:creationId xmlns:a16="http://schemas.microsoft.com/office/drawing/2014/main" id="{E73C52FE-BBD0-432B-A627-F0503CB0D534}"/>
              </a:ext>
            </a:extLst>
          </p:cNvPr>
          <p:cNvSpPr/>
          <p:nvPr/>
        </p:nvSpPr>
        <p:spPr>
          <a:xfrm>
            <a:off x="3100006" y="3494574"/>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7">
            <a:extLst>
              <a:ext uri="{FF2B5EF4-FFF2-40B4-BE49-F238E27FC236}">
                <a16:creationId xmlns:a16="http://schemas.microsoft.com/office/drawing/2014/main" id="{11119D84-8D56-44A8-85FD-4E5D8151158D}"/>
              </a:ext>
            </a:extLst>
          </p:cNvPr>
          <p:cNvSpPr/>
          <p:nvPr/>
        </p:nvSpPr>
        <p:spPr>
          <a:xfrm>
            <a:off x="2221296" y="4537645"/>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7">
            <a:extLst>
              <a:ext uri="{FF2B5EF4-FFF2-40B4-BE49-F238E27FC236}">
                <a16:creationId xmlns:a16="http://schemas.microsoft.com/office/drawing/2014/main" id="{FB0C4612-21F5-47A3-A5FF-DFEC269530F2}"/>
              </a:ext>
            </a:extLst>
          </p:cNvPr>
          <p:cNvSpPr/>
          <p:nvPr/>
        </p:nvSpPr>
        <p:spPr>
          <a:xfrm>
            <a:off x="1443920" y="4542363"/>
            <a:ext cx="208859" cy="23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
            <a:extLst>
              <a:ext uri="{FF2B5EF4-FFF2-40B4-BE49-F238E27FC236}">
                <a16:creationId xmlns:a16="http://schemas.microsoft.com/office/drawing/2014/main" id="{678A8251-33A5-48E3-BC36-B66F944FD3FE}"/>
              </a:ext>
            </a:extLst>
          </p:cNvPr>
          <p:cNvSpPr/>
          <p:nvPr/>
        </p:nvSpPr>
        <p:spPr>
          <a:xfrm>
            <a:off x="3103343" y="4537645"/>
            <a:ext cx="208859" cy="231263"/>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
            <a:extLst>
              <a:ext uri="{FF2B5EF4-FFF2-40B4-BE49-F238E27FC236}">
                <a16:creationId xmlns:a16="http://schemas.microsoft.com/office/drawing/2014/main" id="{AFCBC326-3498-4C02-BAF0-AA059EA1859D}"/>
              </a:ext>
            </a:extLst>
          </p:cNvPr>
          <p:cNvSpPr/>
          <p:nvPr/>
        </p:nvSpPr>
        <p:spPr>
          <a:xfrm>
            <a:off x="1443920" y="3494574"/>
            <a:ext cx="208859" cy="231263"/>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03">
            <a:extLst>
              <a:ext uri="{FF2B5EF4-FFF2-40B4-BE49-F238E27FC236}">
                <a16:creationId xmlns:a16="http://schemas.microsoft.com/office/drawing/2014/main" id="{93E339F7-F52C-4CF0-84D9-CF5E5DE51C1A}"/>
              </a:ext>
            </a:extLst>
          </p:cNvPr>
          <p:cNvCxnSpPr>
            <a:cxnSpLocks/>
            <a:stCxn id="116" idx="4"/>
            <a:endCxn id="113" idx="0"/>
          </p:cNvCxnSpPr>
          <p:nvPr/>
        </p:nvCxnSpPr>
        <p:spPr>
          <a:xfrm>
            <a:off x="1548350" y="3725837"/>
            <a:ext cx="0" cy="816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03">
            <a:extLst>
              <a:ext uri="{FF2B5EF4-FFF2-40B4-BE49-F238E27FC236}">
                <a16:creationId xmlns:a16="http://schemas.microsoft.com/office/drawing/2014/main" id="{8A9B128E-9BEF-4E56-826D-B4ECB33FDE84}"/>
              </a:ext>
            </a:extLst>
          </p:cNvPr>
          <p:cNvCxnSpPr>
            <a:cxnSpLocks/>
            <a:stCxn id="8" idx="2"/>
            <a:endCxn id="116" idx="6"/>
          </p:cNvCxnSpPr>
          <p:nvPr/>
        </p:nvCxnSpPr>
        <p:spPr>
          <a:xfrm flipH="1">
            <a:off x="1652779" y="3610206"/>
            <a:ext cx="547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03">
            <a:extLst>
              <a:ext uri="{FF2B5EF4-FFF2-40B4-BE49-F238E27FC236}">
                <a16:creationId xmlns:a16="http://schemas.microsoft.com/office/drawing/2014/main" id="{426B21FD-E835-4DB5-8EC8-DAE0FB7881BE}"/>
              </a:ext>
            </a:extLst>
          </p:cNvPr>
          <p:cNvCxnSpPr>
            <a:cxnSpLocks/>
            <a:stCxn id="113" idx="6"/>
            <a:endCxn id="112" idx="2"/>
          </p:cNvCxnSpPr>
          <p:nvPr/>
        </p:nvCxnSpPr>
        <p:spPr>
          <a:xfrm flipV="1">
            <a:off x="1652779" y="4653277"/>
            <a:ext cx="568517" cy="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03">
            <a:extLst>
              <a:ext uri="{FF2B5EF4-FFF2-40B4-BE49-F238E27FC236}">
                <a16:creationId xmlns:a16="http://schemas.microsoft.com/office/drawing/2014/main" id="{A4EA4A37-E9D8-40A2-AB62-2E9006990146}"/>
              </a:ext>
            </a:extLst>
          </p:cNvPr>
          <p:cNvCxnSpPr>
            <a:cxnSpLocks/>
            <a:stCxn id="112" idx="6"/>
            <a:endCxn id="115" idx="2"/>
          </p:cNvCxnSpPr>
          <p:nvPr/>
        </p:nvCxnSpPr>
        <p:spPr>
          <a:xfrm>
            <a:off x="2430155" y="4653277"/>
            <a:ext cx="673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03">
            <a:extLst>
              <a:ext uri="{FF2B5EF4-FFF2-40B4-BE49-F238E27FC236}">
                <a16:creationId xmlns:a16="http://schemas.microsoft.com/office/drawing/2014/main" id="{51EDEB5F-40CC-4E72-B9AB-1C0F519DB202}"/>
              </a:ext>
            </a:extLst>
          </p:cNvPr>
          <p:cNvCxnSpPr>
            <a:cxnSpLocks/>
            <a:stCxn id="115" idx="0"/>
            <a:endCxn id="103" idx="4"/>
          </p:cNvCxnSpPr>
          <p:nvPr/>
        </p:nvCxnSpPr>
        <p:spPr>
          <a:xfrm flipH="1" flipV="1">
            <a:off x="3204436" y="3725837"/>
            <a:ext cx="3337" cy="81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03">
            <a:extLst>
              <a:ext uri="{FF2B5EF4-FFF2-40B4-BE49-F238E27FC236}">
                <a16:creationId xmlns:a16="http://schemas.microsoft.com/office/drawing/2014/main" id="{E1D22842-B464-440F-AE84-A42EEB715D41}"/>
              </a:ext>
            </a:extLst>
          </p:cNvPr>
          <p:cNvCxnSpPr>
            <a:cxnSpLocks/>
            <a:stCxn id="115" idx="7"/>
            <a:endCxn id="103" idx="5"/>
          </p:cNvCxnSpPr>
          <p:nvPr/>
        </p:nvCxnSpPr>
        <p:spPr>
          <a:xfrm flipH="1" flipV="1">
            <a:off x="3278278" y="3691969"/>
            <a:ext cx="3337" cy="87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03">
            <a:extLst>
              <a:ext uri="{FF2B5EF4-FFF2-40B4-BE49-F238E27FC236}">
                <a16:creationId xmlns:a16="http://schemas.microsoft.com/office/drawing/2014/main" id="{DE403A54-0A56-4C48-B861-8A308A86AD78}"/>
              </a:ext>
            </a:extLst>
          </p:cNvPr>
          <p:cNvCxnSpPr>
            <a:cxnSpLocks/>
            <a:stCxn id="113" idx="1"/>
            <a:endCxn id="116" idx="3"/>
          </p:cNvCxnSpPr>
          <p:nvPr/>
        </p:nvCxnSpPr>
        <p:spPr>
          <a:xfrm flipV="1">
            <a:off x="1474507" y="3691969"/>
            <a:ext cx="0" cy="8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03">
            <a:extLst>
              <a:ext uri="{FF2B5EF4-FFF2-40B4-BE49-F238E27FC236}">
                <a16:creationId xmlns:a16="http://schemas.microsoft.com/office/drawing/2014/main" id="{1375635D-2E73-4F19-879F-2B8E58386587}"/>
              </a:ext>
            </a:extLst>
          </p:cNvPr>
          <p:cNvCxnSpPr>
            <a:cxnSpLocks/>
            <a:stCxn id="103" idx="3"/>
            <a:endCxn id="113" idx="7"/>
          </p:cNvCxnSpPr>
          <p:nvPr/>
        </p:nvCxnSpPr>
        <p:spPr>
          <a:xfrm flipH="1">
            <a:off x="1622192" y="3691969"/>
            <a:ext cx="1508401" cy="8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Koppling: böjd 53">
            <a:extLst>
              <a:ext uri="{FF2B5EF4-FFF2-40B4-BE49-F238E27FC236}">
                <a16:creationId xmlns:a16="http://schemas.microsoft.com/office/drawing/2014/main" id="{CB5A36AA-BA96-4746-8AA6-F8A79F1FB750}"/>
              </a:ext>
            </a:extLst>
          </p:cNvPr>
          <p:cNvCxnSpPr>
            <a:stCxn id="103" idx="0"/>
            <a:endCxn id="103" idx="6"/>
          </p:cNvCxnSpPr>
          <p:nvPr/>
        </p:nvCxnSpPr>
        <p:spPr>
          <a:xfrm rot="16200000" flipH="1">
            <a:off x="3198834" y="3500176"/>
            <a:ext cx="115632" cy="104429"/>
          </a:xfrm>
          <a:prstGeom prst="curvedConnector4">
            <a:avLst>
              <a:gd name="adj1" fmla="val -197696"/>
              <a:gd name="adj2" fmla="val 318905"/>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ruta 54">
            <a:extLst>
              <a:ext uri="{FF2B5EF4-FFF2-40B4-BE49-F238E27FC236}">
                <a16:creationId xmlns:a16="http://schemas.microsoft.com/office/drawing/2014/main" id="{317E38B0-5F41-4462-821B-22DB141D193A}"/>
              </a:ext>
            </a:extLst>
          </p:cNvPr>
          <p:cNvSpPr txBox="1"/>
          <p:nvPr/>
        </p:nvSpPr>
        <p:spPr>
          <a:xfrm>
            <a:off x="1511256" y="3962406"/>
            <a:ext cx="344743" cy="253916"/>
          </a:xfrm>
          <a:prstGeom prst="rect">
            <a:avLst/>
          </a:prstGeom>
          <a:noFill/>
        </p:spPr>
        <p:txBody>
          <a:bodyPr wrap="square" rtlCol="0">
            <a:spAutoFit/>
          </a:bodyPr>
          <a:lstStyle/>
          <a:p>
            <a:r>
              <a:rPr lang="en-GB" sz="1050" dirty="0"/>
              <a:t>t1</a:t>
            </a:r>
            <a:endParaRPr lang="sv-SE" sz="1050" dirty="0"/>
          </a:p>
        </p:txBody>
      </p:sp>
      <p:sp>
        <p:nvSpPr>
          <p:cNvPr id="125" name="textruta 124">
            <a:extLst>
              <a:ext uri="{FF2B5EF4-FFF2-40B4-BE49-F238E27FC236}">
                <a16:creationId xmlns:a16="http://schemas.microsoft.com/office/drawing/2014/main" id="{B35A1093-B9DC-4B72-ABDD-64F9A195F042}"/>
              </a:ext>
            </a:extLst>
          </p:cNvPr>
          <p:cNvSpPr txBox="1"/>
          <p:nvPr/>
        </p:nvSpPr>
        <p:spPr>
          <a:xfrm>
            <a:off x="2575761" y="4607916"/>
            <a:ext cx="344743" cy="253916"/>
          </a:xfrm>
          <a:prstGeom prst="rect">
            <a:avLst/>
          </a:prstGeom>
          <a:noFill/>
        </p:spPr>
        <p:txBody>
          <a:bodyPr wrap="square" rtlCol="0">
            <a:spAutoFit/>
          </a:bodyPr>
          <a:lstStyle/>
          <a:p>
            <a:r>
              <a:rPr lang="en-GB" sz="1050" dirty="0"/>
              <a:t>t1</a:t>
            </a:r>
            <a:endParaRPr lang="sv-SE" sz="1050" dirty="0"/>
          </a:p>
        </p:txBody>
      </p:sp>
      <p:sp>
        <p:nvSpPr>
          <p:cNvPr id="126" name="textruta 125">
            <a:extLst>
              <a:ext uri="{FF2B5EF4-FFF2-40B4-BE49-F238E27FC236}">
                <a16:creationId xmlns:a16="http://schemas.microsoft.com/office/drawing/2014/main" id="{17A5B2E8-D7D2-45AD-806A-E0A487D0E060}"/>
              </a:ext>
            </a:extLst>
          </p:cNvPr>
          <p:cNvSpPr txBox="1"/>
          <p:nvPr/>
        </p:nvSpPr>
        <p:spPr>
          <a:xfrm>
            <a:off x="2958221" y="4059097"/>
            <a:ext cx="344743" cy="253916"/>
          </a:xfrm>
          <a:prstGeom prst="rect">
            <a:avLst/>
          </a:prstGeom>
          <a:noFill/>
        </p:spPr>
        <p:txBody>
          <a:bodyPr wrap="square" rtlCol="0">
            <a:spAutoFit/>
          </a:bodyPr>
          <a:lstStyle/>
          <a:p>
            <a:r>
              <a:rPr lang="en-GB" sz="1050" dirty="0"/>
              <a:t>t1</a:t>
            </a:r>
            <a:endParaRPr lang="sv-SE" sz="1050" dirty="0"/>
          </a:p>
        </p:txBody>
      </p:sp>
      <p:sp>
        <p:nvSpPr>
          <p:cNvPr id="127" name="textruta 126">
            <a:extLst>
              <a:ext uri="{FF2B5EF4-FFF2-40B4-BE49-F238E27FC236}">
                <a16:creationId xmlns:a16="http://schemas.microsoft.com/office/drawing/2014/main" id="{E309E754-1628-456E-91E7-A9CB5754DCFB}"/>
              </a:ext>
            </a:extLst>
          </p:cNvPr>
          <p:cNvSpPr txBox="1"/>
          <p:nvPr/>
        </p:nvSpPr>
        <p:spPr>
          <a:xfrm>
            <a:off x="1765310" y="4604948"/>
            <a:ext cx="344743" cy="253916"/>
          </a:xfrm>
          <a:prstGeom prst="rect">
            <a:avLst/>
          </a:prstGeom>
          <a:noFill/>
        </p:spPr>
        <p:txBody>
          <a:bodyPr wrap="square" rtlCol="0">
            <a:spAutoFit/>
          </a:bodyPr>
          <a:lstStyle/>
          <a:p>
            <a:r>
              <a:rPr lang="en-GB" sz="1050" dirty="0"/>
              <a:t>t2</a:t>
            </a:r>
            <a:endParaRPr lang="sv-SE" sz="1050" dirty="0"/>
          </a:p>
        </p:txBody>
      </p:sp>
      <p:sp>
        <p:nvSpPr>
          <p:cNvPr id="128" name="textruta 127">
            <a:extLst>
              <a:ext uri="{FF2B5EF4-FFF2-40B4-BE49-F238E27FC236}">
                <a16:creationId xmlns:a16="http://schemas.microsoft.com/office/drawing/2014/main" id="{E5C8DB27-A949-4290-B1C4-BE25955E8D99}"/>
              </a:ext>
            </a:extLst>
          </p:cNvPr>
          <p:cNvSpPr txBox="1"/>
          <p:nvPr/>
        </p:nvSpPr>
        <p:spPr>
          <a:xfrm>
            <a:off x="1817373" y="3408284"/>
            <a:ext cx="344743" cy="253916"/>
          </a:xfrm>
          <a:prstGeom prst="rect">
            <a:avLst/>
          </a:prstGeom>
          <a:noFill/>
        </p:spPr>
        <p:txBody>
          <a:bodyPr wrap="square" rtlCol="0">
            <a:spAutoFit/>
          </a:bodyPr>
          <a:lstStyle/>
          <a:p>
            <a:r>
              <a:rPr lang="en-GB" sz="1050" dirty="0"/>
              <a:t>t2</a:t>
            </a:r>
            <a:endParaRPr lang="sv-SE" sz="1050" dirty="0"/>
          </a:p>
        </p:txBody>
      </p:sp>
      <p:sp>
        <p:nvSpPr>
          <p:cNvPr id="129" name="textruta 128">
            <a:extLst>
              <a:ext uri="{FF2B5EF4-FFF2-40B4-BE49-F238E27FC236}">
                <a16:creationId xmlns:a16="http://schemas.microsoft.com/office/drawing/2014/main" id="{E9FD2E5F-C93F-432A-9D0F-2316678F2F98}"/>
              </a:ext>
            </a:extLst>
          </p:cNvPr>
          <p:cNvSpPr txBox="1"/>
          <p:nvPr/>
        </p:nvSpPr>
        <p:spPr>
          <a:xfrm>
            <a:off x="3213529" y="4062142"/>
            <a:ext cx="344743" cy="253916"/>
          </a:xfrm>
          <a:prstGeom prst="rect">
            <a:avLst/>
          </a:prstGeom>
          <a:noFill/>
        </p:spPr>
        <p:txBody>
          <a:bodyPr wrap="square" rtlCol="0">
            <a:spAutoFit/>
          </a:bodyPr>
          <a:lstStyle/>
          <a:p>
            <a:r>
              <a:rPr lang="en-GB" sz="1050" dirty="0"/>
              <a:t>t2</a:t>
            </a:r>
            <a:endParaRPr lang="sv-SE" sz="1050" dirty="0"/>
          </a:p>
        </p:txBody>
      </p:sp>
      <p:sp>
        <p:nvSpPr>
          <p:cNvPr id="130" name="textruta 129">
            <a:extLst>
              <a:ext uri="{FF2B5EF4-FFF2-40B4-BE49-F238E27FC236}">
                <a16:creationId xmlns:a16="http://schemas.microsoft.com/office/drawing/2014/main" id="{66657033-DCF6-4C2E-83BA-BC76C5912736}"/>
              </a:ext>
            </a:extLst>
          </p:cNvPr>
          <p:cNvSpPr txBox="1"/>
          <p:nvPr/>
        </p:nvSpPr>
        <p:spPr>
          <a:xfrm>
            <a:off x="1252542" y="3961543"/>
            <a:ext cx="344743" cy="253916"/>
          </a:xfrm>
          <a:prstGeom prst="rect">
            <a:avLst/>
          </a:prstGeom>
          <a:noFill/>
        </p:spPr>
        <p:txBody>
          <a:bodyPr wrap="square" rtlCol="0">
            <a:spAutoFit/>
          </a:bodyPr>
          <a:lstStyle/>
          <a:p>
            <a:r>
              <a:rPr lang="en-GB" sz="1050" dirty="0"/>
              <a:t>t3</a:t>
            </a:r>
            <a:endParaRPr lang="sv-SE" sz="1050" dirty="0"/>
          </a:p>
        </p:txBody>
      </p:sp>
      <p:sp>
        <p:nvSpPr>
          <p:cNvPr id="131" name="textruta 130">
            <a:extLst>
              <a:ext uri="{FF2B5EF4-FFF2-40B4-BE49-F238E27FC236}">
                <a16:creationId xmlns:a16="http://schemas.microsoft.com/office/drawing/2014/main" id="{683B7546-F3E4-4722-A455-15072B505D94}"/>
              </a:ext>
            </a:extLst>
          </p:cNvPr>
          <p:cNvSpPr txBox="1"/>
          <p:nvPr/>
        </p:nvSpPr>
        <p:spPr>
          <a:xfrm>
            <a:off x="2163293" y="3937502"/>
            <a:ext cx="344743" cy="253916"/>
          </a:xfrm>
          <a:prstGeom prst="rect">
            <a:avLst/>
          </a:prstGeom>
          <a:noFill/>
        </p:spPr>
        <p:txBody>
          <a:bodyPr wrap="square" rtlCol="0">
            <a:spAutoFit/>
          </a:bodyPr>
          <a:lstStyle/>
          <a:p>
            <a:r>
              <a:rPr lang="en-GB" sz="1050" dirty="0"/>
              <a:t>t3</a:t>
            </a:r>
            <a:endParaRPr lang="sv-SE" sz="1050" dirty="0"/>
          </a:p>
        </p:txBody>
      </p:sp>
      <p:sp>
        <p:nvSpPr>
          <p:cNvPr id="132" name="textruta 131">
            <a:extLst>
              <a:ext uri="{FF2B5EF4-FFF2-40B4-BE49-F238E27FC236}">
                <a16:creationId xmlns:a16="http://schemas.microsoft.com/office/drawing/2014/main" id="{91F9E643-6A17-4B6B-86AB-AFAB59924520}"/>
              </a:ext>
            </a:extLst>
          </p:cNvPr>
          <p:cNvSpPr txBox="1"/>
          <p:nvPr/>
        </p:nvSpPr>
        <p:spPr>
          <a:xfrm>
            <a:off x="3417130" y="3150724"/>
            <a:ext cx="344743" cy="253916"/>
          </a:xfrm>
          <a:prstGeom prst="rect">
            <a:avLst/>
          </a:prstGeom>
          <a:noFill/>
        </p:spPr>
        <p:txBody>
          <a:bodyPr wrap="square" rtlCol="0">
            <a:spAutoFit/>
          </a:bodyPr>
          <a:lstStyle/>
          <a:p>
            <a:r>
              <a:rPr lang="en-GB" sz="1050" dirty="0"/>
              <a:t>t3</a:t>
            </a:r>
            <a:endParaRPr lang="sv-SE" sz="1050" dirty="0"/>
          </a:p>
        </p:txBody>
      </p:sp>
    </p:spTree>
    <p:extLst>
      <p:ext uri="{BB962C8B-B14F-4D97-AF65-F5344CB8AC3E}">
        <p14:creationId xmlns:p14="http://schemas.microsoft.com/office/powerpoint/2010/main" val="10564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err="1">
                <a:solidFill>
                  <a:srgbClr val="FFFFFF"/>
                </a:solidFill>
                <a:latin typeface="Arial" charset="0"/>
                <a:ea typeface="ＭＳ Ｐゴシック" pitchFamily="34" charset="-128"/>
                <a:cs typeface="Arial" charset="0"/>
              </a:rPr>
              <a:t>Static</a:t>
            </a:r>
            <a:r>
              <a:rPr lang="es-ES" sz="3200" dirty="0">
                <a:solidFill>
                  <a:srgbClr val="FFFFFF"/>
                </a:solidFill>
                <a:latin typeface="Arial" charset="0"/>
                <a:ea typeface="ＭＳ Ｐゴシック" pitchFamily="34" charset="-128"/>
                <a:cs typeface="Arial" charset="0"/>
              </a:rPr>
              <a:t> Network </a:t>
            </a:r>
            <a:r>
              <a:rPr lang="es-ES" sz="3200" dirty="0" err="1">
                <a:solidFill>
                  <a:srgbClr val="FFFFFF"/>
                </a:solidFill>
                <a:latin typeface="Arial" charset="0"/>
                <a:ea typeface="ＭＳ Ｐゴシック" pitchFamily="34" charset="-128"/>
                <a:cs typeface="Arial" charset="0"/>
              </a:rPr>
              <a:t>Analysis</a:t>
            </a:r>
            <a:endParaRPr lang="es-ES" sz="3200" dirty="0">
              <a:solidFill>
                <a:srgbClr val="FFFFFF"/>
              </a:solidFill>
              <a:latin typeface="Arial" charset="0"/>
              <a:ea typeface="ＭＳ Ｐゴシック" pitchFamily="34" charset="-128"/>
              <a:cs typeface="Arial" charset="0"/>
            </a:endParaRPr>
          </a:p>
        </p:txBody>
      </p:sp>
      <p:sp>
        <p:nvSpPr>
          <p:cNvPr id="8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Why use a static network?</a:t>
            </a:r>
            <a:endParaRPr lang="en-US" dirty="0"/>
          </a:p>
        </p:txBody>
      </p:sp>
      <p:sp>
        <p:nvSpPr>
          <p:cNvPr id="6" name="Platshållare för innehåll 5">
            <a:extLst>
              <a:ext uri="{FF2B5EF4-FFF2-40B4-BE49-F238E27FC236}">
                <a16:creationId xmlns:a16="http://schemas.microsoft.com/office/drawing/2014/main" id="{1AC80AD6-5D9D-45A7-9111-0F57D2722B59}"/>
              </a:ext>
            </a:extLst>
          </p:cNvPr>
          <p:cNvSpPr>
            <a:spLocks noGrp="1"/>
          </p:cNvSpPr>
          <p:nvPr>
            <p:ph idx="1"/>
          </p:nvPr>
        </p:nvSpPr>
        <p:spPr/>
        <p:txBody>
          <a:bodyPr/>
          <a:lstStyle/>
          <a:p>
            <a:r>
              <a:rPr lang="en-GB" dirty="0"/>
              <a:t>Simplicity of use</a:t>
            </a:r>
          </a:p>
          <a:p>
            <a:pPr lvl="1">
              <a:buFont typeface="Wingdings" panose="05000000000000000000" pitchFamily="2" charset="2"/>
              <a:buChar char="Ø"/>
            </a:pPr>
            <a:r>
              <a:rPr lang="en-GB" dirty="0"/>
              <a:t>If data resolution isn’t high enough.</a:t>
            </a:r>
          </a:p>
          <a:p>
            <a:pPr lvl="1">
              <a:buFont typeface="Wingdings" panose="05000000000000000000" pitchFamily="2" charset="2"/>
              <a:buChar char="Ø"/>
            </a:pPr>
            <a:r>
              <a:rPr lang="en-GB" dirty="0"/>
              <a:t>If there are technological (computational) limitations.</a:t>
            </a:r>
          </a:p>
          <a:p>
            <a:r>
              <a:rPr lang="en-GB" dirty="0"/>
              <a:t>Simplicity of interpretation </a:t>
            </a:r>
          </a:p>
          <a:p>
            <a:pPr lvl="1">
              <a:buFont typeface="Wingdings" panose="05000000000000000000" pitchFamily="2" charset="2"/>
              <a:buChar char="Ø"/>
            </a:pPr>
            <a:r>
              <a:rPr lang="en-GB" dirty="0"/>
              <a:t>More generalizable for predictions.</a:t>
            </a:r>
          </a:p>
          <a:p>
            <a:pPr lvl="1">
              <a:buFont typeface="Wingdings" panose="05000000000000000000" pitchFamily="2" charset="2"/>
              <a:buChar char="Ø"/>
            </a:pPr>
            <a:r>
              <a:rPr lang="sv-SE" dirty="0" err="1"/>
              <a:t>Are</a:t>
            </a:r>
            <a:r>
              <a:rPr lang="sv-SE" dirty="0"/>
              <a:t> </a:t>
            </a:r>
            <a:r>
              <a:rPr lang="sv-SE" dirty="0" err="1"/>
              <a:t>we</a:t>
            </a:r>
            <a:r>
              <a:rPr lang="sv-SE" dirty="0"/>
              <a:t> </a:t>
            </a:r>
            <a:r>
              <a:rPr lang="sv-SE" dirty="0" err="1"/>
              <a:t>interested</a:t>
            </a:r>
            <a:r>
              <a:rPr lang="sv-SE" dirty="0"/>
              <a:t> in an ”</a:t>
            </a:r>
            <a:r>
              <a:rPr lang="sv-SE" dirty="0" err="1"/>
              <a:t>average</a:t>
            </a:r>
            <a:r>
              <a:rPr lang="sv-SE" dirty="0"/>
              <a:t> population” </a:t>
            </a:r>
            <a:r>
              <a:rPr lang="sv-SE" dirty="0" err="1"/>
              <a:t>network</a:t>
            </a:r>
            <a:r>
              <a:rPr lang="sv-SE" dirty="0"/>
              <a:t>?</a:t>
            </a:r>
          </a:p>
          <a:p>
            <a:pPr lvl="1">
              <a:buFont typeface="Wingdings" panose="05000000000000000000" pitchFamily="2" charset="2"/>
              <a:buChar char="Ø"/>
            </a:pPr>
            <a:r>
              <a:rPr lang="sv-SE" dirty="0" err="1"/>
              <a:t>Are</a:t>
            </a:r>
            <a:r>
              <a:rPr lang="sv-SE" dirty="0"/>
              <a:t> the </a:t>
            </a:r>
            <a:r>
              <a:rPr lang="sv-SE" dirty="0" err="1"/>
              <a:t>dynamics</a:t>
            </a:r>
            <a:r>
              <a:rPr lang="sv-SE" dirty="0"/>
              <a:t> </a:t>
            </a:r>
            <a:r>
              <a:rPr lang="sv-SE" dirty="0" err="1"/>
              <a:t>repeatable</a:t>
            </a:r>
            <a:r>
              <a:rPr lang="sv-SE" dirty="0"/>
              <a:t> </a:t>
            </a:r>
            <a:r>
              <a:rPr lang="sv-SE" dirty="0" err="1"/>
              <a:t>patterns</a:t>
            </a:r>
            <a:r>
              <a:rPr lang="sv-SE" dirty="0"/>
              <a:t>?</a:t>
            </a:r>
          </a:p>
        </p:txBody>
      </p:sp>
    </p:spTree>
    <p:extLst>
      <p:ext uri="{BB962C8B-B14F-4D97-AF65-F5344CB8AC3E}">
        <p14:creationId xmlns:p14="http://schemas.microsoft.com/office/powerpoint/2010/main" val="60604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8887"/>
            <a:ext cx="10515600" cy="5001306"/>
          </a:xfrm>
        </p:spPr>
        <p:txBody>
          <a:bodyPr/>
          <a:lstStyle/>
          <a:p>
            <a:r>
              <a:rPr lang="en-US" dirty="0"/>
              <a:t>Loops</a:t>
            </a:r>
          </a:p>
          <a:p>
            <a:pPr lvl="1"/>
            <a:r>
              <a:rPr lang="en-US" dirty="0"/>
              <a:t>Are they important?</a:t>
            </a:r>
          </a:p>
          <a:p>
            <a:pPr marL="0" indent="0">
              <a:buNone/>
            </a:pPr>
            <a:endParaRPr lang="en-US" dirty="0"/>
          </a:p>
          <a:p>
            <a:r>
              <a:rPr lang="en-US" dirty="0"/>
              <a:t>Multiple Edges</a:t>
            </a:r>
          </a:p>
          <a:p>
            <a:pPr lvl="1"/>
            <a:r>
              <a:rPr lang="en-US" dirty="0"/>
              <a:t>Meaning? Social/Commercial relationship? Useful for modeling?</a:t>
            </a:r>
          </a:p>
          <a:p>
            <a:pPr lvl="1"/>
            <a:endParaRPr lang="en-US" dirty="0"/>
          </a:p>
          <a:p>
            <a:endParaRPr lang="en-US" dirty="0"/>
          </a:p>
          <a:p>
            <a:r>
              <a:rPr lang="en-US" dirty="0"/>
              <a:t>Directed or undirected</a:t>
            </a:r>
          </a:p>
          <a:p>
            <a:pPr lvl="1"/>
            <a:r>
              <a:rPr lang="en-US" dirty="0"/>
              <a:t>Is it relevant to disease transmission in a given context: direct animal contact vs shipment</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Network </a:t>
            </a:r>
            <a:r>
              <a:rPr lang="es-ES" sz="3200" dirty="0" err="1">
                <a:solidFill>
                  <a:srgbClr val="FFFFFF"/>
                </a:solidFill>
                <a:latin typeface="Arial" charset="0"/>
                <a:ea typeface="ＭＳ Ｐゴシック" pitchFamily="34" charset="-128"/>
                <a:cs typeface="Arial" charset="0"/>
              </a:rPr>
              <a:t>Simplification</a:t>
            </a:r>
            <a:endParaRPr lang="es-ES" sz="3200" dirty="0">
              <a:solidFill>
                <a:srgbClr val="FFFFFF"/>
              </a:solidFill>
              <a:latin typeface="Arial" charset="0"/>
              <a:ea typeface="ＭＳ Ｐゴシック" pitchFamily="34" charset="-128"/>
              <a:cs typeface="Arial" charset="0"/>
            </a:endParaRPr>
          </a:p>
        </p:txBody>
      </p:sp>
      <p:sp>
        <p:nvSpPr>
          <p:cNvPr id="2" name="Oval 1"/>
          <p:cNvSpPr/>
          <p:nvPr/>
        </p:nvSpPr>
        <p:spPr>
          <a:xfrm>
            <a:off x="2436107" y="5430251"/>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17644" y="3478975"/>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963759" y="347897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83488" y="3484669"/>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95406" y="347897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95407" y="542795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94207" y="5430251"/>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36107" y="3484707"/>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494207" y="348944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08913" y="1361366"/>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46797" y="5430250"/>
            <a:ext cx="412511" cy="43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p:cNvCxnSpPr>
            <a:stCxn id="16" idx="2"/>
            <a:endCxn id="16" idx="4"/>
          </p:cNvCxnSpPr>
          <p:nvPr/>
        </p:nvCxnSpPr>
        <p:spPr>
          <a:xfrm rot="10800000" flipH="1" flipV="1">
            <a:off x="6008913" y="1577935"/>
            <a:ext cx="206256" cy="216568"/>
          </a:xfrm>
          <a:prstGeom prst="curvedConnector4">
            <a:avLst>
              <a:gd name="adj1" fmla="val -110833"/>
              <a:gd name="adj2" fmla="val 20555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5"/>
            <a:endCxn id="14" idx="3"/>
          </p:cNvCxnSpPr>
          <p:nvPr/>
        </p:nvCxnSpPr>
        <p:spPr>
          <a:xfrm flipV="1">
            <a:off x="1846307" y="3854413"/>
            <a:ext cx="650211"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7"/>
            <a:endCxn id="14" idx="1"/>
          </p:cNvCxnSpPr>
          <p:nvPr/>
        </p:nvCxnSpPr>
        <p:spPr>
          <a:xfrm flipV="1">
            <a:off x="1846307" y="3548138"/>
            <a:ext cx="650211"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6"/>
            <a:endCxn id="14" idx="2"/>
          </p:cNvCxnSpPr>
          <p:nvPr/>
        </p:nvCxnSpPr>
        <p:spPr>
          <a:xfrm flipV="1">
            <a:off x="1906718" y="3701276"/>
            <a:ext cx="529389" cy="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6"/>
            <a:endCxn id="8" idx="2"/>
          </p:cNvCxnSpPr>
          <p:nvPr/>
        </p:nvCxnSpPr>
        <p:spPr>
          <a:xfrm flipV="1">
            <a:off x="8376270" y="3695544"/>
            <a:ext cx="741374" cy="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1" idx="6"/>
            <a:endCxn id="10" idx="2"/>
          </p:cNvCxnSpPr>
          <p:nvPr/>
        </p:nvCxnSpPr>
        <p:spPr>
          <a:xfrm>
            <a:off x="5107917" y="3695545"/>
            <a:ext cx="575571" cy="56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6"/>
            <a:endCxn id="2" idx="2"/>
          </p:cNvCxnSpPr>
          <p:nvPr/>
        </p:nvCxnSpPr>
        <p:spPr>
          <a:xfrm>
            <a:off x="1906718" y="5646820"/>
            <a:ext cx="5293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6"/>
            <a:endCxn id="17" idx="2"/>
          </p:cNvCxnSpPr>
          <p:nvPr/>
        </p:nvCxnSpPr>
        <p:spPr>
          <a:xfrm>
            <a:off x="5107918" y="5644526"/>
            <a:ext cx="638879" cy="22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II.A - Network </a:t>
            </a:r>
            <a:r>
              <a:rPr lang="es-MX" dirty="0" err="1"/>
              <a:t>simplification</a:t>
            </a:r>
            <a:endParaRPr lang="en-US" dirty="0"/>
          </a:p>
        </p:txBody>
      </p:sp>
    </p:spTree>
    <p:extLst>
      <p:ext uri="{BB962C8B-B14F-4D97-AF65-F5344CB8AC3E}">
        <p14:creationId xmlns:p14="http://schemas.microsoft.com/office/powerpoint/2010/main" val="38904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 - Network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34</a:t>
            </a:fld>
            <a:endParaRPr lang="en-US" dirty="0"/>
          </a:p>
        </p:txBody>
      </p:sp>
      <p:sp>
        <p:nvSpPr>
          <p:cNvPr id="77" name="TextBox 76">
            <a:extLst>
              <a:ext uri="{FF2B5EF4-FFF2-40B4-BE49-F238E27FC236}">
                <a16:creationId xmlns:a16="http://schemas.microsoft.com/office/drawing/2014/main" id="{67C1A619-2F53-4180-AA3E-65ACF61303A5}"/>
              </a:ext>
            </a:extLst>
          </p:cNvPr>
          <p:cNvSpPr txBox="1"/>
          <p:nvPr/>
        </p:nvSpPr>
        <p:spPr>
          <a:xfrm>
            <a:off x="699648" y="2118233"/>
            <a:ext cx="3699154" cy="646331"/>
          </a:xfrm>
          <a:prstGeom prst="rect">
            <a:avLst/>
          </a:prstGeom>
          <a:noFill/>
        </p:spPr>
        <p:txBody>
          <a:bodyPr wrap="none" rtlCol="0">
            <a:spAutoFit/>
          </a:bodyPr>
          <a:lstStyle/>
          <a:p>
            <a:r>
              <a:rPr lang="es-MX" sz="3600" dirty="0"/>
              <a:t>General </a:t>
            </a:r>
            <a:r>
              <a:rPr lang="es-MX" sz="3600" dirty="0" err="1"/>
              <a:t>properties</a:t>
            </a:r>
            <a:endParaRPr lang="es-MX" sz="3600" dirty="0"/>
          </a:p>
        </p:txBody>
      </p:sp>
      <p:sp>
        <p:nvSpPr>
          <p:cNvPr id="5" name="Oval 4">
            <a:extLst>
              <a:ext uri="{FF2B5EF4-FFF2-40B4-BE49-F238E27FC236}">
                <a16:creationId xmlns:a16="http://schemas.microsoft.com/office/drawing/2014/main" id="{1C0B2710-47FA-472B-8EC1-7639FDC3F190}"/>
              </a:ext>
            </a:extLst>
          </p:cNvPr>
          <p:cNvSpPr/>
          <p:nvPr/>
        </p:nvSpPr>
        <p:spPr>
          <a:xfrm>
            <a:off x="1596642" y="516370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B18F18-9B3A-4885-B378-DF014BCB46E1}"/>
              </a:ext>
            </a:extLst>
          </p:cNvPr>
          <p:cNvSpPr/>
          <p:nvPr/>
        </p:nvSpPr>
        <p:spPr>
          <a:xfrm rot="18948701">
            <a:off x="2213225" y="56984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85C904-45CF-4088-B14D-7DAF9139FD44}"/>
              </a:ext>
            </a:extLst>
          </p:cNvPr>
          <p:cNvSpPr/>
          <p:nvPr/>
        </p:nvSpPr>
        <p:spPr>
          <a:xfrm rot="18434259">
            <a:off x="3589188" y="54859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4FED-4C64-4172-A61C-ED25ABC0507D}"/>
              </a:ext>
            </a:extLst>
          </p:cNvPr>
          <p:cNvSpPr/>
          <p:nvPr/>
        </p:nvSpPr>
        <p:spPr>
          <a:xfrm rot="20828378">
            <a:off x="3988834" y="4759701"/>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99139BB-507E-455F-BBD5-6D342A680776}"/>
              </a:ext>
            </a:extLst>
          </p:cNvPr>
          <p:cNvSpPr/>
          <p:nvPr/>
        </p:nvSpPr>
        <p:spPr>
          <a:xfrm rot="3181082">
            <a:off x="1813538" y="4298323"/>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EB5A71-6338-440C-B26A-4042B581CB25}"/>
              </a:ext>
            </a:extLst>
          </p:cNvPr>
          <p:cNvSpPr/>
          <p:nvPr/>
        </p:nvSpPr>
        <p:spPr>
          <a:xfrm rot="21031883">
            <a:off x="760889" y="41424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97829C-6EE3-4BC9-AF32-82365E96B7F2}"/>
              </a:ext>
            </a:extLst>
          </p:cNvPr>
          <p:cNvSpPr/>
          <p:nvPr/>
        </p:nvSpPr>
        <p:spPr>
          <a:xfrm>
            <a:off x="795901" y="49159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60AC85A-370F-4B47-A903-0E9437931F71}"/>
              </a:ext>
            </a:extLst>
          </p:cNvPr>
          <p:cNvCxnSpPr>
            <a:cxnSpLocks/>
            <a:stCxn id="11" idx="6"/>
            <a:endCxn id="10" idx="3"/>
          </p:cNvCxnSpPr>
          <p:nvPr/>
        </p:nvCxnSpPr>
        <p:spPr>
          <a:xfrm>
            <a:off x="1071181" y="4272913"/>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A2FE7-ADEA-431F-905D-E12D68648266}"/>
              </a:ext>
            </a:extLst>
          </p:cNvPr>
          <p:cNvCxnSpPr>
            <a:cxnSpLocks/>
            <a:stCxn id="11" idx="4"/>
            <a:endCxn id="12" idx="0"/>
          </p:cNvCxnSpPr>
          <p:nvPr/>
        </p:nvCxnSpPr>
        <p:spPr>
          <a:xfrm>
            <a:off x="942797" y="445269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380B7F-BD5C-4336-A58F-452482970172}"/>
              </a:ext>
            </a:extLst>
          </p:cNvPr>
          <p:cNvCxnSpPr>
            <a:cxnSpLocks/>
            <a:stCxn id="10" idx="5"/>
            <a:endCxn id="5" idx="0"/>
          </p:cNvCxnSpPr>
          <p:nvPr/>
        </p:nvCxnSpPr>
        <p:spPr>
          <a:xfrm flipH="1">
            <a:off x="1752852" y="460921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A306620-ECC3-40D6-BD6E-D1F8445FE526}"/>
              </a:ext>
            </a:extLst>
          </p:cNvPr>
          <p:cNvSpPr/>
          <p:nvPr/>
        </p:nvSpPr>
        <p:spPr>
          <a:xfrm rot="18848667">
            <a:off x="2400428" y="487343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9164A48-8B1D-437D-8A41-65A0E0CB3C9B}"/>
              </a:ext>
            </a:extLst>
          </p:cNvPr>
          <p:cNvCxnSpPr>
            <a:cxnSpLocks/>
            <a:stCxn id="10" idx="6"/>
            <a:endCxn id="16" idx="0"/>
          </p:cNvCxnSpPr>
          <p:nvPr/>
        </p:nvCxnSpPr>
        <p:spPr>
          <a:xfrm>
            <a:off x="2063718" y="4579317"/>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95DBE44-CEE8-4188-BE25-CFBF297DC2DE}"/>
              </a:ext>
            </a:extLst>
          </p:cNvPr>
          <p:cNvSpPr/>
          <p:nvPr/>
        </p:nvSpPr>
        <p:spPr>
          <a:xfrm rot="15721364">
            <a:off x="2880123" y="365626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8C63951-5595-40C2-9D29-64BF799C48A9}"/>
              </a:ext>
            </a:extLst>
          </p:cNvPr>
          <p:cNvCxnSpPr>
            <a:cxnSpLocks/>
            <a:stCxn id="10" idx="0"/>
            <a:endCxn id="18" idx="0"/>
          </p:cNvCxnSpPr>
          <p:nvPr/>
        </p:nvCxnSpPr>
        <p:spPr>
          <a:xfrm flipV="1">
            <a:off x="2094532" y="3834153"/>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F52C4-F722-4FAB-9256-525CEF69558D}"/>
              </a:ext>
            </a:extLst>
          </p:cNvPr>
          <p:cNvCxnSpPr>
            <a:cxnSpLocks/>
            <a:stCxn id="5" idx="5"/>
            <a:endCxn id="6" idx="0"/>
          </p:cNvCxnSpPr>
          <p:nvPr/>
        </p:nvCxnSpPr>
        <p:spPr>
          <a:xfrm>
            <a:off x="1863309" y="5430372"/>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FDA4B4-6151-4975-940A-E0F6F627088B}"/>
              </a:ext>
            </a:extLst>
          </p:cNvPr>
          <p:cNvCxnSpPr>
            <a:cxnSpLocks/>
            <a:stCxn id="18" idx="3"/>
            <a:endCxn id="8" idx="1"/>
          </p:cNvCxnSpPr>
          <p:nvPr/>
        </p:nvCxnSpPr>
        <p:spPr>
          <a:xfrm>
            <a:off x="3161050" y="3906533"/>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9333B6-AF97-4338-BBFD-7FEFC1A9F4A0}"/>
              </a:ext>
            </a:extLst>
          </p:cNvPr>
          <p:cNvCxnSpPr>
            <a:cxnSpLocks/>
            <a:stCxn id="7" idx="6"/>
            <a:endCxn id="8" idx="3"/>
          </p:cNvCxnSpPr>
          <p:nvPr/>
        </p:nvCxnSpPr>
        <p:spPr>
          <a:xfrm flipV="1">
            <a:off x="3839924" y="504818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FB506F5-39B5-4870-B9C5-E338BE785902}"/>
              </a:ext>
            </a:extLst>
          </p:cNvPr>
          <p:cNvSpPr/>
          <p:nvPr/>
        </p:nvSpPr>
        <p:spPr>
          <a:xfrm rot="281712">
            <a:off x="4027107" y="38812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A9594A5-BAD3-47E9-914D-03CA54C6F2FB}"/>
              </a:ext>
            </a:extLst>
          </p:cNvPr>
          <p:cNvCxnSpPr>
            <a:cxnSpLocks/>
            <a:stCxn id="23" idx="4"/>
            <a:endCxn id="8" idx="0"/>
          </p:cNvCxnSpPr>
          <p:nvPr/>
        </p:nvCxnSpPr>
        <p:spPr>
          <a:xfrm flipH="1">
            <a:off x="4110275" y="419316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AD8FAAD-3128-4DD5-9EA2-69C0F9C38D4A}"/>
              </a:ext>
            </a:extLst>
          </p:cNvPr>
          <p:cNvSpPr/>
          <p:nvPr/>
        </p:nvSpPr>
        <p:spPr>
          <a:xfrm rot="1467388">
            <a:off x="4657228" y="524604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51AC467-404E-42A4-8FE6-49A89145385A}"/>
              </a:ext>
            </a:extLst>
          </p:cNvPr>
          <p:cNvCxnSpPr>
            <a:cxnSpLocks/>
            <a:stCxn id="8" idx="5"/>
            <a:endCxn id="25" idx="2"/>
          </p:cNvCxnSpPr>
          <p:nvPr/>
        </p:nvCxnSpPr>
        <p:spPr>
          <a:xfrm>
            <a:off x="4277315" y="499901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E0BA9E-7E0C-4F4E-9E0A-17B7D6BD681C}"/>
              </a:ext>
            </a:extLst>
          </p:cNvPr>
          <p:cNvSpPr txBox="1"/>
          <p:nvPr/>
        </p:nvSpPr>
        <p:spPr>
          <a:xfrm>
            <a:off x="6667311" y="2118232"/>
            <a:ext cx="3185424" cy="646331"/>
          </a:xfrm>
          <a:prstGeom prst="rect">
            <a:avLst/>
          </a:prstGeom>
          <a:noFill/>
        </p:spPr>
        <p:txBody>
          <a:bodyPr wrap="none" rtlCol="0">
            <a:spAutoFit/>
          </a:bodyPr>
          <a:lstStyle/>
          <a:p>
            <a:r>
              <a:rPr lang="es-MX" sz="3600" dirty="0"/>
              <a:t>Local </a:t>
            </a:r>
            <a:r>
              <a:rPr lang="es-MX" sz="3600" dirty="0" err="1"/>
              <a:t>properties</a:t>
            </a:r>
            <a:endParaRPr lang="es-MX" sz="3600" dirty="0"/>
          </a:p>
        </p:txBody>
      </p:sp>
      <p:sp>
        <p:nvSpPr>
          <p:cNvPr id="28" name="Oval 27">
            <a:extLst>
              <a:ext uri="{FF2B5EF4-FFF2-40B4-BE49-F238E27FC236}">
                <a16:creationId xmlns:a16="http://schemas.microsoft.com/office/drawing/2014/main" id="{DFCCDC3C-A5D1-4721-9D14-96768240B790}"/>
              </a:ext>
            </a:extLst>
          </p:cNvPr>
          <p:cNvSpPr/>
          <p:nvPr/>
        </p:nvSpPr>
        <p:spPr>
          <a:xfrm>
            <a:off x="7454920" y="51637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6FAEB7-0B54-4C27-BB9F-A8ED7CB07D87}"/>
              </a:ext>
            </a:extLst>
          </p:cNvPr>
          <p:cNvSpPr/>
          <p:nvPr/>
        </p:nvSpPr>
        <p:spPr>
          <a:xfrm rot="18948701">
            <a:off x="8071503" y="569848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AD6C84D-3678-4709-A11E-7DE05D8F07C2}"/>
              </a:ext>
            </a:extLst>
          </p:cNvPr>
          <p:cNvSpPr/>
          <p:nvPr/>
        </p:nvSpPr>
        <p:spPr>
          <a:xfrm rot="18434259">
            <a:off x="9447466" y="5485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D8F47E0-551F-450D-9F1A-D7A229D93FD8}"/>
              </a:ext>
            </a:extLst>
          </p:cNvPr>
          <p:cNvSpPr/>
          <p:nvPr/>
        </p:nvSpPr>
        <p:spPr>
          <a:xfrm rot="20828378">
            <a:off x="9847112" y="4759700"/>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A5ACCDD-F76C-4D56-B88E-8A256C32689E}"/>
              </a:ext>
            </a:extLst>
          </p:cNvPr>
          <p:cNvSpPr/>
          <p:nvPr/>
        </p:nvSpPr>
        <p:spPr>
          <a:xfrm rot="3181082">
            <a:off x="7671816" y="4298322"/>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106229-E9AC-45CB-B358-A2B2A16E0DB9}"/>
              </a:ext>
            </a:extLst>
          </p:cNvPr>
          <p:cNvSpPr/>
          <p:nvPr/>
        </p:nvSpPr>
        <p:spPr>
          <a:xfrm rot="21031883">
            <a:off x="6619167" y="41424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A4E6133-AAE7-44CA-82A4-A160107111CD}"/>
              </a:ext>
            </a:extLst>
          </p:cNvPr>
          <p:cNvSpPr/>
          <p:nvPr/>
        </p:nvSpPr>
        <p:spPr>
          <a:xfrm>
            <a:off x="6654179" y="49159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EAA4ADC-47FF-4EFC-A96B-E0318BE153B5}"/>
              </a:ext>
            </a:extLst>
          </p:cNvPr>
          <p:cNvCxnSpPr>
            <a:cxnSpLocks/>
            <a:stCxn id="33" idx="6"/>
            <a:endCxn id="32" idx="3"/>
          </p:cNvCxnSpPr>
          <p:nvPr/>
        </p:nvCxnSpPr>
        <p:spPr>
          <a:xfrm>
            <a:off x="6929459" y="4272912"/>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345557-CAC7-4768-AA3F-E396F5B9E937}"/>
              </a:ext>
            </a:extLst>
          </p:cNvPr>
          <p:cNvCxnSpPr>
            <a:cxnSpLocks/>
            <a:stCxn id="33" idx="4"/>
            <a:endCxn id="34" idx="0"/>
          </p:cNvCxnSpPr>
          <p:nvPr/>
        </p:nvCxnSpPr>
        <p:spPr>
          <a:xfrm>
            <a:off x="6801075" y="44526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554FF7-76CB-4442-91D0-6C61DC58926E}"/>
              </a:ext>
            </a:extLst>
          </p:cNvPr>
          <p:cNvCxnSpPr>
            <a:cxnSpLocks/>
            <a:stCxn id="32" idx="5"/>
            <a:endCxn id="28" idx="0"/>
          </p:cNvCxnSpPr>
          <p:nvPr/>
        </p:nvCxnSpPr>
        <p:spPr>
          <a:xfrm flipH="1">
            <a:off x="7611130" y="4609215"/>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3C019CA-B4CC-416D-A40C-FEADD8981753}"/>
              </a:ext>
            </a:extLst>
          </p:cNvPr>
          <p:cNvSpPr/>
          <p:nvPr/>
        </p:nvSpPr>
        <p:spPr>
          <a:xfrm rot="18848667">
            <a:off x="8258706" y="48734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2D093A2A-21A3-4A1D-A880-94FD5F277289}"/>
              </a:ext>
            </a:extLst>
          </p:cNvPr>
          <p:cNvCxnSpPr>
            <a:cxnSpLocks/>
            <a:stCxn id="32" idx="6"/>
            <a:endCxn id="38" idx="0"/>
          </p:cNvCxnSpPr>
          <p:nvPr/>
        </p:nvCxnSpPr>
        <p:spPr>
          <a:xfrm>
            <a:off x="7921996" y="4579316"/>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DBE035B-2DB1-4FCE-8DE7-79C4C7F8907F}"/>
              </a:ext>
            </a:extLst>
          </p:cNvPr>
          <p:cNvSpPr/>
          <p:nvPr/>
        </p:nvSpPr>
        <p:spPr>
          <a:xfrm rot="15721364">
            <a:off x="8738401" y="36562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63755620-47F4-4991-8A69-A8F128A0E7B4}"/>
              </a:ext>
            </a:extLst>
          </p:cNvPr>
          <p:cNvCxnSpPr>
            <a:cxnSpLocks/>
            <a:stCxn id="32" idx="0"/>
            <a:endCxn id="40" idx="0"/>
          </p:cNvCxnSpPr>
          <p:nvPr/>
        </p:nvCxnSpPr>
        <p:spPr>
          <a:xfrm flipV="1">
            <a:off x="7952810" y="3834152"/>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372740-662F-43AC-8C8E-CA561EBDED82}"/>
              </a:ext>
            </a:extLst>
          </p:cNvPr>
          <p:cNvCxnSpPr>
            <a:cxnSpLocks/>
            <a:stCxn id="28" idx="5"/>
            <a:endCxn id="29" idx="0"/>
          </p:cNvCxnSpPr>
          <p:nvPr/>
        </p:nvCxnSpPr>
        <p:spPr>
          <a:xfrm>
            <a:off x="7721587" y="5430371"/>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86BA5A-42F0-468F-BCE4-1388B4F804B3}"/>
              </a:ext>
            </a:extLst>
          </p:cNvPr>
          <p:cNvCxnSpPr>
            <a:cxnSpLocks/>
            <a:stCxn id="40" idx="3"/>
            <a:endCxn id="31" idx="1"/>
          </p:cNvCxnSpPr>
          <p:nvPr/>
        </p:nvCxnSpPr>
        <p:spPr>
          <a:xfrm>
            <a:off x="9019328" y="3906532"/>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43DFD-A6A6-46E1-9193-409E4BF9680D}"/>
              </a:ext>
            </a:extLst>
          </p:cNvPr>
          <p:cNvCxnSpPr>
            <a:cxnSpLocks/>
            <a:stCxn id="30" idx="6"/>
            <a:endCxn id="31" idx="3"/>
          </p:cNvCxnSpPr>
          <p:nvPr/>
        </p:nvCxnSpPr>
        <p:spPr>
          <a:xfrm flipV="1">
            <a:off x="9698202" y="5048181"/>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03294D4-AA31-48DF-BD4B-AE3A24AA877B}"/>
              </a:ext>
            </a:extLst>
          </p:cNvPr>
          <p:cNvSpPr/>
          <p:nvPr/>
        </p:nvSpPr>
        <p:spPr>
          <a:xfrm rot="281712">
            <a:off x="9885385" y="38812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494AED0-6121-44EA-8009-C05307694B73}"/>
              </a:ext>
            </a:extLst>
          </p:cNvPr>
          <p:cNvCxnSpPr>
            <a:cxnSpLocks/>
            <a:stCxn id="45" idx="4"/>
            <a:endCxn id="31" idx="0"/>
          </p:cNvCxnSpPr>
          <p:nvPr/>
        </p:nvCxnSpPr>
        <p:spPr>
          <a:xfrm flipH="1">
            <a:off x="9968553" y="4193161"/>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6C257FF-C22E-4528-AAEB-5F40F1D49B54}"/>
              </a:ext>
            </a:extLst>
          </p:cNvPr>
          <p:cNvSpPr/>
          <p:nvPr/>
        </p:nvSpPr>
        <p:spPr>
          <a:xfrm rot="1467388">
            <a:off x="10515506" y="524604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8CDC238-A06E-42AE-9D7D-848D0502A82A}"/>
              </a:ext>
            </a:extLst>
          </p:cNvPr>
          <p:cNvCxnSpPr>
            <a:cxnSpLocks/>
            <a:stCxn id="31" idx="5"/>
            <a:endCxn id="47" idx="2"/>
          </p:cNvCxnSpPr>
          <p:nvPr/>
        </p:nvCxnSpPr>
        <p:spPr>
          <a:xfrm>
            <a:off x="10135593" y="4999011"/>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CDC8D70-7E7B-4CAF-B612-E4163C6AE8EC}"/>
              </a:ext>
            </a:extLst>
          </p:cNvPr>
          <p:cNvSpPr/>
          <p:nvPr/>
        </p:nvSpPr>
        <p:spPr>
          <a:xfrm>
            <a:off x="272716" y="3539843"/>
            <a:ext cx="5319067" cy="2720255"/>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54649A5-84A7-43F6-B25C-528CB1E7194B}"/>
              </a:ext>
            </a:extLst>
          </p:cNvPr>
          <p:cNvSpPr/>
          <p:nvPr/>
        </p:nvSpPr>
        <p:spPr>
          <a:xfrm>
            <a:off x="9403939" y="4539717"/>
            <a:ext cx="1189481" cy="646330"/>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01B165F-7760-41F2-9662-E4B57297CFB4}"/>
              </a:ext>
            </a:extLst>
          </p:cNvPr>
          <p:cNvSpPr/>
          <p:nvPr/>
        </p:nvSpPr>
        <p:spPr>
          <a:xfrm>
            <a:off x="0" y="944712"/>
            <a:ext cx="12191999" cy="5913288"/>
          </a:xfrm>
          <a:custGeom>
            <a:avLst/>
            <a:gdLst>
              <a:gd name="connsiteX0" fmla="*/ 160422 w 12191999"/>
              <a:gd name="connsiteY0" fmla="*/ 1173520 h 5913288"/>
              <a:gd name="connsiteX1" fmla="*/ 160422 w 12191999"/>
              <a:gd name="connsiteY1" fmla="*/ 5411638 h 5913288"/>
              <a:gd name="connsiteX2" fmla="*/ 5789622 w 12191999"/>
              <a:gd name="connsiteY2" fmla="*/ 5411638 h 5913288"/>
              <a:gd name="connsiteX3" fmla="*/ 5789622 w 12191999"/>
              <a:gd name="connsiteY3" fmla="*/ 1173520 h 5913288"/>
              <a:gd name="connsiteX4" fmla="*/ 0 w 12191999"/>
              <a:gd name="connsiteY4" fmla="*/ 0 h 5913288"/>
              <a:gd name="connsiteX5" fmla="*/ 12191999 w 12191999"/>
              <a:gd name="connsiteY5" fmla="*/ 0 h 5913288"/>
              <a:gd name="connsiteX6" fmla="*/ 12191999 w 12191999"/>
              <a:gd name="connsiteY6" fmla="*/ 5913288 h 5913288"/>
              <a:gd name="connsiteX7" fmla="*/ 0 w 12191999"/>
              <a:gd name="connsiteY7" fmla="*/ 5913288 h 591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913288">
                <a:moveTo>
                  <a:pt x="160422" y="1173520"/>
                </a:moveTo>
                <a:lnTo>
                  <a:pt x="160422" y="5411638"/>
                </a:lnTo>
                <a:lnTo>
                  <a:pt x="5789622" y="5411638"/>
                </a:lnTo>
                <a:lnTo>
                  <a:pt x="5789622" y="1173520"/>
                </a:lnTo>
                <a:close/>
                <a:moveTo>
                  <a:pt x="0" y="0"/>
                </a:moveTo>
                <a:lnTo>
                  <a:pt x="12191999" y="0"/>
                </a:lnTo>
                <a:lnTo>
                  <a:pt x="12191999" y="5913288"/>
                </a:lnTo>
                <a:lnTo>
                  <a:pt x="0" y="5913288"/>
                </a:lnTo>
                <a:close/>
              </a:path>
            </a:pathLst>
          </a:custGeom>
          <a:solidFill>
            <a:srgbClr val="F8F8F8">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15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II.B.a - General 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35</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470610"/>
            <a:ext cx="7588972" cy="4524315"/>
          </a:xfrm>
          <a:prstGeom prst="rect">
            <a:avLst/>
          </a:prstGeom>
          <a:noFill/>
        </p:spPr>
        <p:txBody>
          <a:bodyPr wrap="square" rtlCol="0">
            <a:spAutoFit/>
          </a:bodyPr>
          <a:lstStyle/>
          <a:p>
            <a:pPr marL="285750" indent="-285750">
              <a:buFont typeface="Arial" panose="020B0604020202020204" pitchFamily="34" charset="0"/>
              <a:buChar char="•"/>
            </a:pPr>
            <a:r>
              <a:rPr lang="es-MX" sz="4800" dirty="0"/>
              <a:t>Size</a:t>
            </a:r>
          </a:p>
          <a:p>
            <a:pPr marL="285750" indent="-285750">
              <a:buFont typeface="Arial" panose="020B0604020202020204" pitchFamily="34" charset="0"/>
              <a:buChar char="•"/>
            </a:pPr>
            <a:r>
              <a:rPr lang="es-MX" sz="4800" dirty="0"/>
              <a:t>Diameter</a:t>
            </a:r>
          </a:p>
          <a:p>
            <a:pPr marL="285750" indent="-285750">
              <a:buFont typeface="Arial" panose="020B0604020202020204" pitchFamily="34" charset="0"/>
              <a:buChar char="•"/>
            </a:pPr>
            <a:r>
              <a:rPr lang="es-MX" sz="4800" dirty="0"/>
              <a:t>Average path length</a:t>
            </a:r>
          </a:p>
          <a:p>
            <a:pPr marL="285750" indent="-285750">
              <a:buFont typeface="Arial" panose="020B0604020202020204" pitchFamily="34" charset="0"/>
              <a:buChar char="•"/>
            </a:pPr>
            <a:r>
              <a:rPr lang="es-MX" sz="4800" dirty="0"/>
              <a:t>Density</a:t>
            </a:r>
          </a:p>
          <a:p>
            <a:pPr marL="285750" indent="-285750">
              <a:buFont typeface="Arial" panose="020B0604020202020204" pitchFamily="34" charset="0"/>
              <a:buChar char="•"/>
            </a:pPr>
            <a:r>
              <a:rPr lang="es-MX" sz="4800" dirty="0"/>
              <a:t>Fragmentation</a:t>
            </a:r>
          </a:p>
          <a:p>
            <a:pPr marL="285750" indent="-285750">
              <a:buFont typeface="Arial" panose="020B0604020202020204" pitchFamily="34" charset="0"/>
              <a:buChar char="•"/>
            </a:pPr>
            <a:r>
              <a:rPr lang="es-MX" sz="4800" dirty="0"/>
              <a:t>Clustering Coefficient</a:t>
            </a:r>
            <a:endParaRPr lang="en-US" sz="4800" dirty="0"/>
          </a:p>
        </p:txBody>
      </p:sp>
    </p:spTree>
    <p:extLst>
      <p:ext uri="{BB962C8B-B14F-4D97-AF65-F5344CB8AC3E}">
        <p14:creationId xmlns:p14="http://schemas.microsoft.com/office/powerpoint/2010/main" val="4215664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36</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545432" y="2133600"/>
            <a:ext cx="3818021" cy="954107"/>
          </a:xfrm>
          <a:prstGeom prst="rect">
            <a:avLst/>
          </a:prstGeom>
          <a:noFill/>
        </p:spPr>
        <p:txBody>
          <a:bodyPr wrap="square" rtlCol="0">
            <a:spAutoFit/>
          </a:bodyPr>
          <a:lstStyle/>
          <a:p>
            <a:r>
              <a:rPr lang="en-US" sz="3200" b="1" dirty="0">
                <a:solidFill>
                  <a:schemeClr val="accent1">
                    <a:lumMod val="75000"/>
                  </a:schemeClr>
                </a:solidFill>
              </a:rPr>
              <a:t>Size</a:t>
            </a:r>
            <a:r>
              <a:rPr lang="es-MX" sz="2400" dirty="0"/>
              <a:t>: </a:t>
            </a:r>
            <a:r>
              <a:rPr lang="es-MX" sz="2400" dirty="0" err="1"/>
              <a:t>Number</a:t>
            </a:r>
            <a:r>
              <a:rPr lang="es-MX" sz="2400" dirty="0"/>
              <a:t> of </a:t>
            </a:r>
            <a:r>
              <a:rPr lang="es-MX" sz="2400" dirty="0" err="1"/>
              <a:t>nodes</a:t>
            </a:r>
            <a:r>
              <a:rPr lang="es-MX" sz="2400" dirty="0"/>
              <a:t> in </a:t>
            </a:r>
            <a:r>
              <a:rPr lang="es-MX" sz="2400" dirty="0" err="1"/>
              <a:t>the</a:t>
            </a:r>
            <a:r>
              <a:rPr lang="es-MX" sz="2400" dirty="0"/>
              <a:t> </a:t>
            </a:r>
            <a:r>
              <a:rPr lang="es-MX" sz="2400" dirty="0" err="1"/>
              <a:t>network</a:t>
            </a:r>
            <a:r>
              <a:rPr lang="es-MX" sz="2400" dirty="0"/>
              <a:t> </a:t>
            </a:r>
            <a:r>
              <a:rPr lang="en-US" sz="2400" dirty="0"/>
              <a:t>(1 to ∞)</a:t>
            </a:r>
          </a:p>
        </p:txBody>
      </p:sp>
      <p:sp>
        <p:nvSpPr>
          <p:cNvPr id="5" name="TextBox 4">
            <a:extLst>
              <a:ext uri="{FF2B5EF4-FFF2-40B4-BE49-F238E27FC236}">
                <a16:creationId xmlns:a16="http://schemas.microsoft.com/office/drawing/2014/main" id="{7273A577-AFCC-41C4-AF4D-7EFA3F8E516A}"/>
              </a:ext>
            </a:extLst>
          </p:cNvPr>
          <p:cNvSpPr txBox="1"/>
          <p:nvPr/>
        </p:nvSpPr>
        <p:spPr>
          <a:xfrm>
            <a:off x="6432883" y="2087433"/>
            <a:ext cx="5213685" cy="954107"/>
          </a:xfrm>
          <a:prstGeom prst="rect">
            <a:avLst/>
          </a:prstGeom>
          <a:noFill/>
        </p:spPr>
        <p:txBody>
          <a:bodyPr wrap="square" rtlCol="0">
            <a:spAutoFit/>
          </a:bodyPr>
          <a:lstStyle/>
          <a:p>
            <a:r>
              <a:rPr lang="en-US" sz="3200" b="1" dirty="0">
                <a:solidFill>
                  <a:schemeClr val="accent1">
                    <a:lumMod val="75000"/>
                  </a:schemeClr>
                </a:solidFill>
              </a:rPr>
              <a:t>Diameter</a:t>
            </a:r>
            <a:r>
              <a:rPr lang="en-US" dirty="0"/>
              <a:t>: </a:t>
            </a:r>
            <a:r>
              <a:rPr lang="en-US" sz="2400" dirty="0"/>
              <a:t>The shortest path between the most distant nodes (1 to ∞)</a:t>
            </a:r>
          </a:p>
        </p:txBody>
      </p:sp>
      <p:grpSp>
        <p:nvGrpSpPr>
          <p:cNvPr id="6" name="Group 5">
            <a:extLst>
              <a:ext uri="{FF2B5EF4-FFF2-40B4-BE49-F238E27FC236}">
                <a16:creationId xmlns:a16="http://schemas.microsoft.com/office/drawing/2014/main" id="{0335C3FD-7AA4-4D42-AFAC-8B9A7B945012}"/>
              </a:ext>
            </a:extLst>
          </p:cNvPr>
          <p:cNvGrpSpPr/>
          <p:nvPr/>
        </p:nvGrpSpPr>
        <p:grpSpPr>
          <a:xfrm>
            <a:off x="4363453" y="3770294"/>
            <a:ext cx="2586216" cy="2336426"/>
            <a:chOff x="1015236" y="2340765"/>
            <a:chExt cx="2586216" cy="2336426"/>
          </a:xfrm>
        </p:grpSpPr>
        <p:sp>
          <p:nvSpPr>
            <p:cNvPr id="7" name="Oval 6">
              <a:extLst>
                <a:ext uri="{FF2B5EF4-FFF2-40B4-BE49-F238E27FC236}">
                  <a16:creationId xmlns:a16="http://schemas.microsoft.com/office/drawing/2014/main" id="{5D3D2E25-2C9B-4D42-A148-A9B3995AFBC1}"/>
                </a:ext>
              </a:extLst>
            </p:cNvPr>
            <p:cNvSpPr/>
            <p:nvPr/>
          </p:nvSpPr>
          <p:spPr>
            <a:xfrm>
              <a:off x="2145058" y="2340765"/>
              <a:ext cx="232400" cy="2357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2C6A13-B63D-409E-8F3C-77490D297DC2}"/>
                </a:ext>
              </a:extLst>
            </p:cNvPr>
            <p:cNvSpPr/>
            <p:nvPr/>
          </p:nvSpPr>
          <p:spPr>
            <a:xfrm>
              <a:off x="1204304" y="3228074"/>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E22DA07-EAA0-4B64-9C34-0E2938236B91}"/>
                </a:ext>
              </a:extLst>
            </p:cNvPr>
            <p:cNvSpPr/>
            <p:nvPr/>
          </p:nvSpPr>
          <p:spPr>
            <a:xfrm>
              <a:off x="1810465" y="3641329"/>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88D8D2-A55B-4B39-9E5B-94B550AECF55}"/>
                </a:ext>
              </a:extLst>
            </p:cNvPr>
            <p:cNvSpPr/>
            <p:nvPr/>
          </p:nvSpPr>
          <p:spPr>
            <a:xfrm>
              <a:off x="1204303" y="397958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67ECDF-D8E5-4114-89A3-3A440BF5AEFB}"/>
                </a:ext>
              </a:extLst>
            </p:cNvPr>
            <p:cNvSpPr/>
            <p:nvPr/>
          </p:nvSpPr>
          <p:spPr>
            <a:xfrm>
              <a:off x="1686712" y="2969903"/>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965AFF-8D4B-4B43-B31D-A4B2F6B64B1E}"/>
                </a:ext>
              </a:extLst>
            </p:cNvPr>
            <p:cNvSpPr/>
            <p:nvPr/>
          </p:nvSpPr>
          <p:spPr>
            <a:xfrm>
              <a:off x="2618300" y="3951858"/>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AC8AA2-0F7E-4BE1-9633-69A97377EB5E}"/>
                </a:ext>
              </a:extLst>
            </p:cNvPr>
            <p:cNvSpPr/>
            <p:nvPr/>
          </p:nvSpPr>
          <p:spPr>
            <a:xfrm>
              <a:off x="1815049" y="44780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93E4606-44CA-4ADD-BD77-64952C6A4960}"/>
                </a:ext>
              </a:extLst>
            </p:cNvPr>
            <p:cNvSpPr/>
            <p:nvPr/>
          </p:nvSpPr>
          <p:spPr>
            <a:xfrm>
              <a:off x="2359335" y="32460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ABF225-1554-4E61-BBAF-C1DE7488B3C9}"/>
                </a:ext>
              </a:extLst>
            </p:cNvPr>
            <p:cNvSpPr/>
            <p:nvPr/>
          </p:nvSpPr>
          <p:spPr>
            <a:xfrm>
              <a:off x="2951747" y="4466809"/>
              <a:ext cx="215422" cy="2103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BF5356-4514-4D03-9C85-FF69F6A8DEA4}"/>
                </a:ext>
              </a:extLst>
            </p:cNvPr>
            <p:cNvSpPr/>
            <p:nvPr/>
          </p:nvSpPr>
          <p:spPr>
            <a:xfrm>
              <a:off x="2934559" y="3480340"/>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EC2184-1A22-403C-9EE3-78F0098DA35E}"/>
                </a:ext>
              </a:extLst>
            </p:cNvPr>
            <p:cNvSpPr/>
            <p:nvPr/>
          </p:nvSpPr>
          <p:spPr>
            <a:xfrm>
              <a:off x="1015236" y="4553437"/>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034D31-F413-4E84-A7DF-17E0737A6176}"/>
                </a:ext>
              </a:extLst>
            </p:cNvPr>
            <p:cNvSpPr/>
            <p:nvPr/>
          </p:nvSpPr>
          <p:spPr>
            <a:xfrm>
              <a:off x="3477699" y="3093606"/>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2F01CB-CF85-467A-A694-C0CDCD099458}"/>
                </a:ext>
              </a:extLst>
            </p:cNvPr>
            <p:cNvSpPr/>
            <p:nvPr/>
          </p:nvSpPr>
          <p:spPr>
            <a:xfrm>
              <a:off x="2951747" y="2865982"/>
              <a:ext cx="123753" cy="1237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7DBD563-3F1D-43C3-AE5C-769B6A6BAA98}"/>
                </a:ext>
              </a:extLst>
            </p:cNvPr>
            <p:cNvCxnSpPr>
              <a:stCxn id="12" idx="0"/>
              <a:endCxn id="7" idx="2"/>
            </p:cNvCxnSpPr>
            <p:nvPr/>
          </p:nvCxnSpPr>
          <p:spPr>
            <a:xfrm flipV="1">
              <a:off x="1748589" y="2458620"/>
              <a:ext cx="396469" cy="5112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1ACCBE-21E0-4973-B23B-DB2B2AC44F98}"/>
                </a:ext>
              </a:extLst>
            </p:cNvPr>
            <p:cNvCxnSpPr>
              <a:stCxn id="10" idx="2"/>
              <a:endCxn id="8" idx="5"/>
            </p:cNvCxnSpPr>
            <p:nvPr/>
          </p:nvCxnSpPr>
          <p:spPr>
            <a:xfrm flipH="1" flipV="1">
              <a:off x="1309934" y="3333705"/>
              <a:ext cx="500531" cy="369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A0F080-1F65-42E7-BE1F-7A9CB30C7DB1}"/>
                </a:ext>
              </a:extLst>
            </p:cNvPr>
            <p:cNvCxnSpPr>
              <a:stCxn id="10" idx="7"/>
              <a:endCxn id="15" idx="2"/>
            </p:cNvCxnSpPr>
            <p:nvPr/>
          </p:nvCxnSpPr>
          <p:spPr>
            <a:xfrm flipV="1">
              <a:off x="1916095" y="3307883"/>
              <a:ext cx="443240" cy="351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E4DDEE-ADD6-46DA-B962-CEB9E4EE16AF}"/>
                </a:ext>
              </a:extLst>
            </p:cNvPr>
            <p:cNvCxnSpPr>
              <a:stCxn id="15" idx="6"/>
              <a:endCxn id="20" idx="3"/>
            </p:cNvCxnSpPr>
            <p:nvPr/>
          </p:nvCxnSpPr>
          <p:spPr>
            <a:xfrm flipV="1">
              <a:off x="2483088" y="2971613"/>
              <a:ext cx="486782" cy="336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2B72B1-688C-4524-8367-7E874E2E2F60}"/>
                </a:ext>
              </a:extLst>
            </p:cNvPr>
            <p:cNvCxnSpPr>
              <a:stCxn id="18" idx="0"/>
              <a:endCxn id="10" idx="3"/>
            </p:cNvCxnSpPr>
            <p:nvPr/>
          </p:nvCxnSpPr>
          <p:spPr>
            <a:xfrm flipV="1">
              <a:off x="1077113" y="3746960"/>
              <a:ext cx="751475" cy="8064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083F3-DC20-4616-9D49-2A805AC1A0AB}"/>
                </a:ext>
              </a:extLst>
            </p:cNvPr>
            <p:cNvCxnSpPr>
              <a:stCxn id="18" idx="0"/>
              <a:endCxn id="11" idx="4"/>
            </p:cNvCxnSpPr>
            <p:nvPr/>
          </p:nvCxnSpPr>
          <p:spPr>
            <a:xfrm flipV="1">
              <a:off x="1077113" y="4103341"/>
              <a:ext cx="189067" cy="450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3842E7-82C2-4DA9-A0F2-40F13502F883}"/>
                </a:ext>
              </a:extLst>
            </p:cNvPr>
            <p:cNvCxnSpPr>
              <a:stCxn id="13" idx="0"/>
              <a:endCxn id="17" idx="3"/>
            </p:cNvCxnSpPr>
            <p:nvPr/>
          </p:nvCxnSpPr>
          <p:spPr>
            <a:xfrm flipV="1">
              <a:off x="2680177" y="3585971"/>
              <a:ext cx="272505" cy="3658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1E8CFA0-38B0-4D26-8AF3-0A2A9D0B3BC7}"/>
                </a:ext>
              </a:extLst>
            </p:cNvPr>
            <p:cNvCxnSpPr>
              <a:stCxn id="14" idx="7"/>
              <a:endCxn id="13" idx="3"/>
            </p:cNvCxnSpPr>
            <p:nvPr/>
          </p:nvCxnSpPr>
          <p:spPr>
            <a:xfrm flipV="1">
              <a:off x="1920679" y="4057489"/>
              <a:ext cx="715744" cy="4386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D94356-2A68-4ADD-BC7F-E9267F45B81C}"/>
                </a:ext>
              </a:extLst>
            </p:cNvPr>
            <p:cNvCxnSpPr>
              <a:stCxn id="18" idx="6"/>
              <a:endCxn id="13" idx="2"/>
            </p:cNvCxnSpPr>
            <p:nvPr/>
          </p:nvCxnSpPr>
          <p:spPr>
            <a:xfrm flipV="1">
              <a:off x="1138989" y="4013735"/>
              <a:ext cx="1479311" cy="6015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831938-A3A9-4435-9ABA-2FE60C2EB284}"/>
                </a:ext>
              </a:extLst>
            </p:cNvPr>
            <p:cNvCxnSpPr>
              <a:stCxn id="14" idx="5"/>
              <a:endCxn id="16" idx="2"/>
            </p:cNvCxnSpPr>
            <p:nvPr/>
          </p:nvCxnSpPr>
          <p:spPr>
            <a:xfrm flipV="1">
              <a:off x="1920679" y="4572000"/>
              <a:ext cx="1031068" cy="116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A839C6-C799-4AD5-A4B9-69CCF43DB26F}"/>
                </a:ext>
              </a:extLst>
            </p:cNvPr>
            <p:cNvCxnSpPr>
              <a:stCxn id="16" idx="7"/>
              <a:endCxn id="19" idx="2"/>
            </p:cNvCxnSpPr>
            <p:nvPr/>
          </p:nvCxnSpPr>
          <p:spPr>
            <a:xfrm flipV="1">
              <a:off x="3135621" y="3155483"/>
              <a:ext cx="342078" cy="134213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245624-E215-4CCE-8479-2784C3467D48}"/>
                </a:ext>
              </a:extLst>
            </p:cNvPr>
            <p:cNvCxnSpPr>
              <a:stCxn id="8" idx="6"/>
              <a:endCxn id="12" idx="3"/>
            </p:cNvCxnSpPr>
            <p:nvPr/>
          </p:nvCxnSpPr>
          <p:spPr>
            <a:xfrm flipV="1">
              <a:off x="1328057" y="3075534"/>
              <a:ext cx="376778" cy="214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B64373-D3E4-406B-B6E6-382ACB6C806E}"/>
                </a:ext>
              </a:extLst>
            </p:cNvPr>
            <p:cNvCxnSpPr>
              <a:stCxn id="15" idx="1"/>
              <a:endCxn id="12" idx="5"/>
            </p:cNvCxnSpPr>
            <p:nvPr/>
          </p:nvCxnSpPr>
          <p:spPr>
            <a:xfrm flipH="1" flipV="1">
              <a:off x="1792342" y="3075534"/>
              <a:ext cx="585116" cy="1885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2F5849E-0659-4786-B442-EFCAA3302E05}"/>
                </a:ext>
              </a:extLst>
            </p:cNvPr>
            <p:cNvCxnSpPr>
              <a:stCxn id="17" idx="7"/>
              <a:endCxn id="19" idx="2"/>
            </p:cNvCxnSpPr>
            <p:nvPr/>
          </p:nvCxnSpPr>
          <p:spPr>
            <a:xfrm flipV="1">
              <a:off x="3040189" y="3155483"/>
              <a:ext cx="437510" cy="3429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2" name="Curved Connector 35">
            <a:extLst>
              <a:ext uri="{FF2B5EF4-FFF2-40B4-BE49-F238E27FC236}">
                <a16:creationId xmlns:a16="http://schemas.microsoft.com/office/drawing/2014/main" id="{7A23F27D-54D9-4F8C-AE37-228A7B75172D}"/>
              </a:ext>
            </a:extLst>
          </p:cNvPr>
          <p:cNvCxnSpPr/>
          <p:nvPr/>
        </p:nvCxnSpPr>
        <p:spPr>
          <a:xfrm>
            <a:off x="5761922" y="3891294"/>
            <a:ext cx="789711" cy="2113380"/>
          </a:xfrm>
          <a:prstGeom prst="curvedConnector3">
            <a:avLst>
              <a:gd name="adj1" fmla="val 219005"/>
            </a:avLst>
          </a:prstGeom>
          <a:ln w="38100">
            <a:solidFill>
              <a:schemeClr val="accent6">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4">
            <a:extLst>
              <a:ext uri="{FF2B5EF4-FFF2-40B4-BE49-F238E27FC236}">
                <a16:creationId xmlns:a16="http://schemas.microsoft.com/office/drawing/2014/main" id="{66A2C1BF-625F-4173-8DCB-8FB5EDB12B16}"/>
              </a:ext>
            </a:extLst>
          </p:cNvPr>
          <p:cNvSpPr txBox="1"/>
          <p:nvPr/>
        </p:nvSpPr>
        <p:spPr>
          <a:xfrm>
            <a:off x="584856" y="3187125"/>
            <a:ext cx="4115480" cy="1692771"/>
          </a:xfrm>
          <a:prstGeom prst="rect">
            <a:avLst/>
          </a:prstGeom>
          <a:noFill/>
        </p:spPr>
        <p:txBody>
          <a:bodyPr wrap="square" rtlCol="0">
            <a:spAutoFit/>
          </a:bodyPr>
          <a:lstStyle/>
          <a:p>
            <a:r>
              <a:rPr lang="en-US" sz="3200" b="1" dirty="0">
                <a:solidFill>
                  <a:schemeClr val="accent1">
                    <a:lumMod val="75000"/>
                  </a:schemeClr>
                </a:solidFill>
              </a:rPr>
              <a:t>Average path length</a:t>
            </a:r>
            <a:r>
              <a:rPr lang="en-US" dirty="0"/>
              <a:t>: </a:t>
            </a:r>
            <a:r>
              <a:rPr lang="en-US" sz="2400" dirty="0"/>
              <a:t>Average length of shortest paths between every pair of nodes (1 to ∞)</a:t>
            </a:r>
          </a:p>
        </p:txBody>
      </p:sp>
    </p:spTree>
    <p:extLst>
      <p:ext uri="{BB962C8B-B14F-4D97-AF65-F5344CB8AC3E}">
        <p14:creationId xmlns:p14="http://schemas.microsoft.com/office/powerpoint/2010/main" val="238343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37</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6352675" y="1412653"/>
            <a:ext cx="5534524" cy="1077218"/>
          </a:xfrm>
          <a:prstGeom prst="rect">
            <a:avLst/>
          </a:prstGeom>
          <a:noFill/>
        </p:spPr>
        <p:txBody>
          <a:bodyPr wrap="square" rtlCol="0">
            <a:spAutoFit/>
          </a:bodyPr>
          <a:lstStyle/>
          <a:p>
            <a:pPr marL="285750" indent="-285750">
              <a:buFont typeface="Arial" panose="020B0604020202020204" pitchFamily="34" charset="0"/>
              <a:buChar char="•"/>
            </a:pPr>
            <a:r>
              <a:rPr lang="es-MX" sz="2800" b="1" dirty="0">
                <a:solidFill>
                  <a:schemeClr val="accent5">
                    <a:lumMod val="50000"/>
                  </a:schemeClr>
                </a:solidFill>
              </a:rPr>
              <a:t>Fragmentation</a:t>
            </a:r>
            <a:r>
              <a:rPr lang="es-MX" dirty="0"/>
              <a:t>: Proportion of pairs of nodes that are not connected to each other (0 to 1</a:t>
            </a:r>
            <a:r>
              <a:rPr lang="en-GB" dirty="0"/>
              <a:t>)</a:t>
            </a:r>
            <a:r>
              <a:rPr lang="es-MX" dirty="0"/>
              <a:t>. High </a:t>
            </a:r>
            <a:r>
              <a:rPr lang="es-MX" dirty="0" err="1"/>
              <a:t>fragmentation</a:t>
            </a:r>
            <a:r>
              <a:rPr lang="es-MX" dirty="0"/>
              <a:t> </a:t>
            </a:r>
            <a:r>
              <a:rPr lang="es-MX" dirty="0" err="1"/>
              <a:t>means</a:t>
            </a:r>
            <a:r>
              <a:rPr lang="es-MX" dirty="0"/>
              <a:t> more </a:t>
            </a:r>
            <a:r>
              <a:rPr lang="es-MX" dirty="0" err="1"/>
              <a:t>isolated</a:t>
            </a:r>
            <a:r>
              <a:rPr lang="es-MX" dirty="0"/>
              <a:t> </a:t>
            </a:r>
            <a:r>
              <a:rPr lang="es-MX" dirty="0" err="1"/>
              <a:t>nodes</a:t>
            </a:r>
            <a:endParaRPr lang="es-MX" dirty="0"/>
          </a:p>
        </p:txBody>
      </p:sp>
      <p:sp>
        <p:nvSpPr>
          <p:cNvPr id="4" name="TextBox 3">
            <a:extLst>
              <a:ext uri="{FF2B5EF4-FFF2-40B4-BE49-F238E27FC236}">
                <a16:creationId xmlns:a16="http://schemas.microsoft.com/office/drawing/2014/main" id="{119871C6-7120-409B-BC37-2C4F4ABD5E16}"/>
              </a:ext>
            </a:extLst>
          </p:cNvPr>
          <p:cNvSpPr txBox="1"/>
          <p:nvPr/>
        </p:nvSpPr>
        <p:spPr>
          <a:xfrm>
            <a:off x="304801" y="1501848"/>
            <a:ext cx="5534526" cy="800219"/>
          </a:xfrm>
          <a:prstGeom prst="rect">
            <a:avLst/>
          </a:prstGeom>
          <a:noFill/>
        </p:spPr>
        <p:txBody>
          <a:bodyPr wrap="square" rtlCol="0">
            <a:spAutoFit/>
          </a:bodyPr>
          <a:lstStyle/>
          <a:p>
            <a:r>
              <a:rPr lang="es-MX" sz="2800" b="1" dirty="0" err="1">
                <a:solidFill>
                  <a:schemeClr val="accent5">
                    <a:lumMod val="50000"/>
                  </a:schemeClr>
                </a:solidFill>
              </a:rPr>
              <a:t>Density</a:t>
            </a:r>
            <a:r>
              <a:rPr lang="en-US" dirty="0"/>
              <a:t>: </a:t>
            </a:r>
            <a:r>
              <a:rPr lang="es-MX" dirty="0"/>
              <a:t>Proportion of observed edges in network to all theoretical edges that could exist (0 to 1).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FB90D77-B772-4FB8-A90D-7487B40AF9E7}"/>
                  </a:ext>
                </a:extLst>
              </p:cNvPr>
              <p:cNvSpPr/>
              <p:nvPr/>
            </p:nvSpPr>
            <p:spPr>
              <a:xfrm>
                <a:off x="3132267" y="3651304"/>
                <a:ext cx="1649426" cy="651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𝐸</m:t>
                          </m:r>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5" name="Rectangle 4">
                <a:extLst>
                  <a:ext uri="{FF2B5EF4-FFF2-40B4-BE49-F238E27FC236}">
                    <a16:creationId xmlns:a16="http://schemas.microsoft.com/office/drawing/2014/main" id="{3FB90D77-B772-4FB8-A90D-7487B40AF9E7}"/>
                  </a:ext>
                </a:extLst>
              </p:cNvPr>
              <p:cNvSpPr>
                <a:spLocks noRot="1" noChangeAspect="1" noMove="1" noResize="1" noEditPoints="1" noAdjustHandles="1" noChangeArrowheads="1" noChangeShapeType="1" noTextEdit="1"/>
              </p:cNvSpPr>
              <p:nvPr/>
            </p:nvSpPr>
            <p:spPr>
              <a:xfrm>
                <a:off x="3132267" y="3651304"/>
                <a:ext cx="1649426" cy="6519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E2B7E51-2E9F-42A6-BD4F-4B0066636B1F}"/>
                  </a:ext>
                </a:extLst>
              </p:cNvPr>
              <p:cNvSpPr/>
              <p:nvPr/>
            </p:nvSpPr>
            <p:spPr>
              <a:xfrm>
                <a:off x="628027" y="3651304"/>
                <a:ext cx="1649426"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6" name="Rectangle 5">
                <a:extLst>
                  <a:ext uri="{FF2B5EF4-FFF2-40B4-BE49-F238E27FC236}">
                    <a16:creationId xmlns:a16="http://schemas.microsoft.com/office/drawing/2014/main" id="{9E2B7E51-2E9F-42A6-BD4F-4B0066636B1F}"/>
                  </a:ext>
                </a:extLst>
              </p:cNvPr>
              <p:cNvSpPr>
                <a:spLocks noRot="1" noChangeAspect="1" noMove="1" noResize="1" noEditPoints="1" noAdjustHandles="1" noChangeArrowheads="1" noChangeShapeType="1" noTextEdit="1"/>
              </p:cNvSpPr>
              <p:nvPr/>
            </p:nvSpPr>
            <p:spPr>
              <a:xfrm>
                <a:off x="628027" y="3651304"/>
                <a:ext cx="1649426" cy="6501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45D350-95FF-40AE-A122-78B5595F4013}"/>
                  </a:ext>
                </a:extLst>
              </p:cNvPr>
              <p:cNvSpPr/>
              <p:nvPr/>
            </p:nvSpPr>
            <p:spPr>
              <a:xfrm>
                <a:off x="8369347" y="3634216"/>
                <a:ext cx="2271199" cy="684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0">
                          <a:latin typeface="Cambria Math" panose="02040503050406030204" pitchFamily="18" charset="0"/>
                        </a:rPr>
                        <m:t>=1−</m:t>
                      </m:r>
                      <m:f>
                        <m:fPr>
                          <m:ctrlPr>
                            <a:rPr lang="en-US" i="1">
                              <a:latin typeface="Cambria Math" panose="02040503050406030204" pitchFamily="18" charset="0"/>
                            </a:rPr>
                          </m:ctrlPr>
                        </m:fPr>
                        <m:num>
                          <m:r>
                            <a:rPr lang="en-US" i="0">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&lt;1</m:t>
                                  </m:r>
                                </m:sub>
                                <m:sup/>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𝑖𝑗</m:t>
                                      </m:r>
                                    </m:sub>
                                  </m:sSub>
                                </m:e>
                              </m:nary>
                            </m:e>
                          </m:nary>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en>
                      </m:f>
                    </m:oMath>
                  </m:oMathPara>
                </a14:m>
                <a:endParaRPr lang="en-US" dirty="0"/>
              </a:p>
            </p:txBody>
          </p:sp>
        </mc:Choice>
        <mc:Fallback xmlns="">
          <p:sp>
            <p:nvSpPr>
              <p:cNvPr id="7" name="Rectangle 6">
                <a:extLst>
                  <a:ext uri="{FF2B5EF4-FFF2-40B4-BE49-F238E27FC236}">
                    <a16:creationId xmlns:a16="http://schemas.microsoft.com/office/drawing/2014/main" id="{0045D350-95FF-40AE-A122-78B5595F4013}"/>
                  </a:ext>
                </a:extLst>
              </p:cNvPr>
              <p:cNvSpPr>
                <a:spLocks noRot="1" noChangeAspect="1" noMove="1" noResize="1" noEditPoints="1" noAdjustHandles="1" noChangeArrowheads="1" noChangeShapeType="1" noTextEdit="1"/>
              </p:cNvSpPr>
              <p:nvPr/>
            </p:nvSpPr>
            <p:spPr>
              <a:xfrm>
                <a:off x="8369347" y="3634216"/>
                <a:ext cx="2271199" cy="684290"/>
              </a:xfrm>
              <a:prstGeom prst="rect">
                <a:avLst/>
              </a:prstGeom>
              <a:blipFill>
                <a:blip r:embed="rId5"/>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CE738C79-B1E9-4F75-8AFF-B25FB2A3DE7A}"/>
              </a:ext>
            </a:extLst>
          </p:cNvPr>
          <p:cNvSpPr/>
          <p:nvPr/>
        </p:nvSpPr>
        <p:spPr>
          <a:xfrm>
            <a:off x="2976057"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B340BE2-C782-40AC-A362-53F878AE44B6}"/>
              </a:ext>
            </a:extLst>
          </p:cNvPr>
          <p:cNvSpPr/>
          <p:nvPr/>
        </p:nvSpPr>
        <p:spPr>
          <a:xfrm rot="3181082">
            <a:off x="2993353" y="5138455"/>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2B9B17-1A17-4FB7-94DD-D39E813FF2FB}"/>
              </a:ext>
            </a:extLst>
          </p:cNvPr>
          <p:cNvSpPr/>
          <p:nvPr/>
        </p:nvSpPr>
        <p:spPr>
          <a:xfrm rot="21031883">
            <a:off x="1941617" y="5138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049298-D383-4A4C-A059-4A3C64D417A1}"/>
              </a:ext>
            </a:extLst>
          </p:cNvPr>
          <p:cNvSpPr/>
          <p:nvPr/>
        </p:nvSpPr>
        <p:spPr>
          <a:xfrm>
            <a:off x="1965187"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6FFB50F6-0DB5-43FF-ADD4-3EB5B338F838}"/>
              </a:ext>
            </a:extLst>
          </p:cNvPr>
          <p:cNvCxnSpPr>
            <a:cxnSpLocks/>
            <a:stCxn id="33" idx="6"/>
            <a:endCxn id="32" idx="3"/>
          </p:cNvCxnSpPr>
          <p:nvPr/>
        </p:nvCxnSpPr>
        <p:spPr>
          <a:xfrm>
            <a:off x="2251909" y="5268968"/>
            <a:ext cx="742971" cy="390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7A519C-0021-4AB2-92E3-E13B3741E82E}"/>
              </a:ext>
            </a:extLst>
          </p:cNvPr>
          <p:cNvCxnSpPr>
            <a:cxnSpLocks/>
            <a:stCxn id="33" idx="4"/>
            <a:endCxn id="34" idx="0"/>
          </p:cNvCxnSpPr>
          <p:nvPr/>
        </p:nvCxnSpPr>
        <p:spPr>
          <a:xfrm flipH="1">
            <a:off x="2121397" y="5448748"/>
            <a:ext cx="2128" cy="595182"/>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8084C0-7260-4E0B-A8EA-88FD8E866BDB}"/>
              </a:ext>
            </a:extLst>
          </p:cNvPr>
          <p:cNvCxnSpPr>
            <a:cxnSpLocks/>
            <a:stCxn id="32" idx="5"/>
            <a:endCxn id="31" idx="0"/>
          </p:cNvCxnSpPr>
          <p:nvPr/>
        </p:nvCxnSpPr>
        <p:spPr>
          <a:xfrm>
            <a:off x="3127774" y="5449348"/>
            <a:ext cx="4493" cy="594582"/>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A36B0E6-6157-4635-8E1B-AFFD503845EF}"/>
              </a:ext>
            </a:extLst>
          </p:cNvPr>
          <p:cNvSpPr/>
          <p:nvPr/>
        </p:nvSpPr>
        <p:spPr>
          <a:xfrm rot="18848667">
            <a:off x="3787925" y="565813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189140B4-3AF8-41B4-9ABD-83DF257261C2}"/>
              </a:ext>
            </a:extLst>
          </p:cNvPr>
          <p:cNvCxnSpPr>
            <a:cxnSpLocks/>
            <a:stCxn id="32" idx="6"/>
            <a:endCxn id="38" idx="0"/>
          </p:cNvCxnSpPr>
          <p:nvPr/>
        </p:nvCxnSpPr>
        <p:spPr>
          <a:xfrm>
            <a:off x="3243533" y="5419449"/>
            <a:ext cx="588508" cy="286100"/>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2F25F09-4C0D-4FDF-B104-C7E8854D50EB}"/>
              </a:ext>
            </a:extLst>
          </p:cNvPr>
          <p:cNvSpPr/>
          <p:nvPr/>
        </p:nvSpPr>
        <p:spPr>
          <a:xfrm rot="15721364">
            <a:off x="3499454" y="46289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892DE6A5-2426-46DE-9011-D8C88388B837}"/>
              </a:ext>
            </a:extLst>
          </p:cNvPr>
          <p:cNvCxnSpPr>
            <a:cxnSpLocks/>
            <a:stCxn id="32" idx="0"/>
            <a:endCxn id="40" idx="0"/>
          </p:cNvCxnSpPr>
          <p:nvPr/>
        </p:nvCxnSpPr>
        <p:spPr>
          <a:xfrm flipV="1">
            <a:off x="3274347" y="4806888"/>
            <a:ext cx="226619" cy="39380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928A7F-6244-4560-9E34-757EDE413134}"/>
              </a:ext>
            </a:extLst>
          </p:cNvPr>
          <p:cNvCxnSpPr>
            <a:cxnSpLocks/>
            <a:stCxn id="31" idx="2"/>
            <a:endCxn id="34" idx="6"/>
          </p:cNvCxnSpPr>
          <p:nvPr/>
        </p:nvCxnSpPr>
        <p:spPr>
          <a:xfrm flipH="1">
            <a:off x="2277607" y="6200140"/>
            <a:ext cx="69845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BE7E93-14EF-42D1-A691-9F77C1F07D4F}"/>
              </a:ext>
            </a:extLst>
          </p:cNvPr>
          <p:cNvCxnSpPr>
            <a:cxnSpLocks/>
            <a:stCxn id="31" idx="1"/>
            <a:endCxn id="33" idx="5"/>
          </p:cNvCxnSpPr>
          <p:nvPr/>
        </p:nvCxnSpPr>
        <p:spPr>
          <a:xfrm flipH="1" flipV="1">
            <a:off x="2224950" y="5385447"/>
            <a:ext cx="796860" cy="704236"/>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399023-2199-4EDE-8062-4B11822DD23F}"/>
              </a:ext>
            </a:extLst>
          </p:cNvPr>
          <p:cNvCxnSpPr>
            <a:cxnSpLocks/>
            <a:stCxn id="38" idx="2"/>
            <a:endCxn id="31" idx="7"/>
          </p:cNvCxnSpPr>
          <p:nvPr/>
        </p:nvCxnSpPr>
        <p:spPr>
          <a:xfrm flipH="1">
            <a:off x="3242724" y="5926439"/>
            <a:ext cx="592615" cy="163244"/>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08A731-B3D5-45F2-B148-2E6882FFC114}"/>
              </a:ext>
            </a:extLst>
          </p:cNvPr>
          <p:cNvCxnSpPr>
            <a:cxnSpLocks/>
            <a:stCxn id="38" idx="7"/>
            <a:endCxn id="40" idx="2"/>
          </p:cNvCxnSpPr>
          <p:nvPr/>
        </p:nvCxnSpPr>
        <p:spPr>
          <a:xfrm flipH="1" flipV="1">
            <a:off x="3677343" y="4939907"/>
            <a:ext cx="264460" cy="718246"/>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5F07ACB-0B4C-4053-9AD2-C7DD1BE63A37}"/>
              </a:ext>
            </a:extLst>
          </p:cNvPr>
          <p:cNvSpPr/>
          <p:nvPr/>
        </p:nvSpPr>
        <p:spPr>
          <a:xfrm>
            <a:off x="9215943"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F78B27A-C22D-493B-91BD-FB4D05501040}"/>
              </a:ext>
            </a:extLst>
          </p:cNvPr>
          <p:cNvSpPr/>
          <p:nvPr/>
        </p:nvSpPr>
        <p:spPr>
          <a:xfrm rot="3181082">
            <a:off x="9233239" y="5138455"/>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497EA2F-C221-4AB5-B108-405DFF0D24A6}"/>
              </a:ext>
            </a:extLst>
          </p:cNvPr>
          <p:cNvSpPr/>
          <p:nvPr/>
        </p:nvSpPr>
        <p:spPr>
          <a:xfrm rot="21031883">
            <a:off x="8181503" y="5138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F9A2E93-59D4-498C-B65A-DA40D9BC385B}"/>
              </a:ext>
            </a:extLst>
          </p:cNvPr>
          <p:cNvSpPr/>
          <p:nvPr/>
        </p:nvSpPr>
        <p:spPr>
          <a:xfrm>
            <a:off x="8205073" y="60439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1D5CCD4A-19EB-428F-8FF3-88FF11373D06}"/>
              </a:ext>
            </a:extLst>
          </p:cNvPr>
          <p:cNvCxnSpPr>
            <a:cxnSpLocks/>
            <a:stCxn id="48" idx="4"/>
            <a:endCxn id="49" idx="0"/>
          </p:cNvCxnSpPr>
          <p:nvPr/>
        </p:nvCxnSpPr>
        <p:spPr>
          <a:xfrm flipH="1">
            <a:off x="8361283" y="5448748"/>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E4AF8626-83DE-4961-AC79-A0BEA28BE9B9}"/>
              </a:ext>
            </a:extLst>
          </p:cNvPr>
          <p:cNvSpPr/>
          <p:nvPr/>
        </p:nvSpPr>
        <p:spPr>
          <a:xfrm rot="18848667">
            <a:off x="10027811" y="565813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C5DFE24-F46E-442F-B89F-FB153FECC2A4}"/>
              </a:ext>
            </a:extLst>
          </p:cNvPr>
          <p:cNvSpPr/>
          <p:nvPr/>
        </p:nvSpPr>
        <p:spPr>
          <a:xfrm rot="15721364">
            <a:off x="9739340" y="462899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AB5F010-D4B5-47D0-B0AE-0B866E709C09}"/>
              </a:ext>
            </a:extLst>
          </p:cNvPr>
          <p:cNvCxnSpPr>
            <a:cxnSpLocks/>
            <a:stCxn id="46" idx="2"/>
            <a:endCxn id="49" idx="6"/>
          </p:cNvCxnSpPr>
          <p:nvPr/>
        </p:nvCxnSpPr>
        <p:spPr>
          <a:xfrm flipH="1">
            <a:off x="8517493" y="6200140"/>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38CB84-2A73-43D0-9ABD-96035CF5DAA2}"/>
              </a:ext>
            </a:extLst>
          </p:cNvPr>
          <p:cNvCxnSpPr>
            <a:cxnSpLocks/>
            <a:stCxn id="51" idx="7"/>
            <a:endCxn id="52" idx="2"/>
          </p:cNvCxnSpPr>
          <p:nvPr/>
        </p:nvCxnSpPr>
        <p:spPr>
          <a:xfrm flipH="1" flipV="1">
            <a:off x="9917229" y="4939907"/>
            <a:ext cx="264460" cy="718246"/>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D737FA1-DE8F-4171-93FB-FF2DAF8C6192}"/>
                  </a:ext>
                </a:extLst>
              </p:cNvPr>
              <p:cNvSpPr/>
              <p:nvPr/>
            </p:nvSpPr>
            <p:spPr>
              <a:xfrm>
                <a:off x="725618" y="5194399"/>
                <a:ext cx="8309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≈1</m:t>
                      </m:r>
                    </m:oMath>
                  </m:oMathPara>
                </a14:m>
                <a:endParaRPr lang="en-US" dirty="0"/>
              </a:p>
            </p:txBody>
          </p:sp>
        </mc:Choice>
        <mc:Fallback xmlns="">
          <p:sp>
            <p:nvSpPr>
              <p:cNvPr id="55" name="Rectangle 54">
                <a:extLst>
                  <a:ext uri="{FF2B5EF4-FFF2-40B4-BE49-F238E27FC236}">
                    <a16:creationId xmlns:a16="http://schemas.microsoft.com/office/drawing/2014/main" id="{0D737FA1-DE8F-4171-93FB-FF2DAF8C6192}"/>
                  </a:ext>
                </a:extLst>
              </p:cNvPr>
              <p:cNvSpPr>
                <a:spLocks noRot="1" noChangeAspect="1" noMove="1" noResize="1" noEditPoints="1" noAdjustHandles="1" noChangeArrowheads="1" noChangeShapeType="1" noTextEdit="1"/>
              </p:cNvSpPr>
              <p:nvPr/>
            </p:nvSpPr>
            <p:spPr>
              <a:xfrm>
                <a:off x="725618" y="5194399"/>
                <a:ext cx="83099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96CDB9F-72FF-42FE-A4C3-D48E67A029D5}"/>
                  </a:ext>
                </a:extLst>
              </p:cNvPr>
              <p:cNvSpPr/>
              <p:nvPr/>
            </p:nvSpPr>
            <p:spPr>
              <a:xfrm>
                <a:off x="773227" y="5562499"/>
                <a:ext cx="830997" cy="369332"/>
              </a:xfrm>
              <a:prstGeom prst="rect">
                <a:avLst/>
              </a:prstGeom>
            </p:spPr>
            <p:txBody>
              <a:bodyPr wrap="square">
                <a:spAutoFit/>
              </a:bodyPr>
              <a:lstStyle/>
              <a:p>
                <a:r>
                  <a:rPr lang="en-US" dirty="0"/>
                  <a:t>F</a:t>
                </a:r>
                <a14:m>
                  <m:oMath xmlns:m="http://schemas.openxmlformats.org/officeDocument/2006/math">
                    <m:r>
                      <a:rPr lang="en-US" b="0" i="0" smtClean="0">
                        <a:latin typeface="Cambria Math" panose="02040503050406030204" pitchFamily="18" charset="0"/>
                      </a:rPr>
                      <m:t>  </m:t>
                    </m:r>
                    <m:r>
                      <a:rPr lang="en-US" i="0">
                        <a:latin typeface="Cambria Math" panose="02040503050406030204" pitchFamily="18" charset="0"/>
                      </a:rPr>
                      <m:t>≈</m:t>
                    </m:r>
                    <m:r>
                      <a:rPr lang="en-US" b="0" i="0" smtClean="0">
                        <a:latin typeface="Cambria Math" panose="02040503050406030204" pitchFamily="18" charset="0"/>
                      </a:rPr>
                      <m:t> 0</m:t>
                    </m:r>
                  </m:oMath>
                </a14:m>
                <a:endParaRPr lang="en-US" dirty="0"/>
              </a:p>
            </p:txBody>
          </p:sp>
        </mc:Choice>
        <mc:Fallback xmlns="">
          <p:sp>
            <p:nvSpPr>
              <p:cNvPr id="56" name="Rectangle 55">
                <a:extLst>
                  <a:ext uri="{FF2B5EF4-FFF2-40B4-BE49-F238E27FC236}">
                    <a16:creationId xmlns:a16="http://schemas.microsoft.com/office/drawing/2014/main" id="{696CDB9F-72FF-42FE-A4C3-D48E67A029D5}"/>
                  </a:ext>
                </a:extLst>
              </p:cNvPr>
              <p:cNvSpPr>
                <a:spLocks noRot="1" noChangeAspect="1" noMove="1" noResize="1" noEditPoints="1" noAdjustHandles="1" noChangeArrowheads="1" noChangeShapeType="1" noTextEdit="1"/>
              </p:cNvSpPr>
              <p:nvPr/>
            </p:nvSpPr>
            <p:spPr>
              <a:xfrm>
                <a:off x="773227" y="5562499"/>
                <a:ext cx="830997" cy="369332"/>
              </a:xfrm>
              <a:prstGeom prst="rect">
                <a:avLst/>
              </a:prstGeom>
              <a:blipFill>
                <a:blip r:embed="rId7"/>
                <a:stretch>
                  <a:fillRect l="-661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801D0EB-D5C0-49A1-B21C-9BFDF883B078}"/>
                  </a:ext>
                </a:extLst>
              </p:cNvPr>
              <p:cNvSpPr/>
              <p:nvPr/>
            </p:nvSpPr>
            <p:spPr>
              <a:xfrm>
                <a:off x="6994464" y="5145320"/>
                <a:ext cx="8309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r>
                        <a:rPr lang="en-US" i="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57" name="Rectangle 56">
                <a:extLst>
                  <a:ext uri="{FF2B5EF4-FFF2-40B4-BE49-F238E27FC236}">
                    <a16:creationId xmlns:a16="http://schemas.microsoft.com/office/drawing/2014/main" id="{2801D0EB-D5C0-49A1-B21C-9BFDF883B078}"/>
                  </a:ext>
                </a:extLst>
              </p:cNvPr>
              <p:cNvSpPr>
                <a:spLocks noRot="1" noChangeAspect="1" noMove="1" noResize="1" noEditPoints="1" noAdjustHandles="1" noChangeArrowheads="1" noChangeShapeType="1" noTextEdit="1"/>
              </p:cNvSpPr>
              <p:nvPr/>
            </p:nvSpPr>
            <p:spPr>
              <a:xfrm>
                <a:off x="6994464" y="5145320"/>
                <a:ext cx="83099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4725852-1AE0-473C-BB28-E5B501AA45E2}"/>
                  </a:ext>
                </a:extLst>
              </p:cNvPr>
              <p:cNvSpPr/>
              <p:nvPr/>
            </p:nvSpPr>
            <p:spPr>
              <a:xfrm>
                <a:off x="7042073" y="5513420"/>
                <a:ext cx="830997" cy="369332"/>
              </a:xfrm>
              <a:prstGeom prst="rect">
                <a:avLst/>
              </a:prstGeom>
            </p:spPr>
            <p:txBody>
              <a:bodyPr wrap="square">
                <a:spAutoFit/>
              </a:bodyPr>
              <a:lstStyle/>
              <a:p>
                <a:r>
                  <a:rPr lang="en-US" dirty="0"/>
                  <a:t>F</a:t>
                </a:r>
                <a14:m>
                  <m:oMath xmlns:m="http://schemas.openxmlformats.org/officeDocument/2006/math">
                    <m:r>
                      <a:rPr lang="en-US" b="0" i="0" smtClean="0">
                        <a:latin typeface="Cambria Math" panose="02040503050406030204" pitchFamily="18" charset="0"/>
                      </a:rPr>
                      <m:t>  </m:t>
                    </m:r>
                    <m:r>
                      <a:rPr lang="en-US" i="0">
                        <a:latin typeface="Cambria Math" panose="02040503050406030204" pitchFamily="18" charset="0"/>
                      </a:rPr>
                      <m:t>≈</m:t>
                    </m:r>
                    <m:r>
                      <a:rPr lang="en-US" b="0" i="0" smtClean="0">
                        <a:latin typeface="Cambria Math" panose="02040503050406030204" pitchFamily="18" charset="0"/>
                      </a:rPr>
                      <m:t>1</m:t>
                    </m:r>
                  </m:oMath>
                </a14:m>
                <a:endParaRPr lang="en-US" dirty="0"/>
              </a:p>
            </p:txBody>
          </p:sp>
        </mc:Choice>
        <mc:Fallback xmlns="">
          <p:sp>
            <p:nvSpPr>
              <p:cNvPr id="58" name="Rectangle 57">
                <a:extLst>
                  <a:ext uri="{FF2B5EF4-FFF2-40B4-BE49-F238E27FC236}">
                    <a16:creationId xmlns:a16="http://schemas.microsoft.com/office/drawing/2014/main" id="{14725852-1AE0-473C-BB28-E5B501AA45E2}"/>
                  </a:ext>
                </a:extLst>
              </p:cNvPr>
              <p:cNvSpPr>
                <a:spLocks noRot="1" noChangeAspect="1" noMove="1" noResize="1" noEditPoints="1" noAdjustHandles="1" noChangeArrowheads="1" noChangeShapeType="1" noTextEdit="1"/>
              </p:cNvSpPr>
              <p:nvPr/>
            </p:nvSpPr>
            <p:spPr>
              <a:xfrm>
                <a:off x="7042073" y="5513420"/>
                <a:ext cx="830997" cy="369332"/>
              </a:xfrm>
              <a:prstGeom prst="rect">
                <a:avLst/>
              </a:prstGeom>
              <a:blipFill>
                <a:blip r:embed="rId9"/>
                <a:stretch>
                  <a:fillRect l="-583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35404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II.B.a</a:t>
            </a:r>
            <a:r>
              <a:rPr lang="es-MX" dirty="0"/>
              <a:t> - General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38</a:t>
            </a:fld>
            <a:endParaRPr lang="en-US" dirty="0"/>
          </a:p>
        </p:txBody>
      </p:sp>
      <p:sp>
        <p:nvSpPr>
          <p:cNvPr id="2" name="TextBox 1">
            <a:extLst>
              <a:ext uri="{FF2B5EF4-FFF2-40B4-BE49-F238E27FC236}">
                <a16:creationId xmlns:a16="http://schemas.microsoft.com/office/drawing/2014/main" id="{00689CDC-6231-44BB-8719-43FCBC3D09CE}"/>
              </a:ext>
            </a:extLst>
          </p:cNvPr>
          <p:cNvSpPr txBox="1"/>
          <p:nvPr/>
        </p:nvSpPr>
        <p:spPr>
          <a:xfrm>
            <a:off x="413085" y="1675084"/>
            <a:ext cx="10940715" cy="132343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accent1">
                    <a:lumMod val="50000"/>
                  </a:schemeClr>
                </a:solidFill>
              </a:rPr>
              <a:t>Clustering coefficient</a:t>
            </a:r>
            <a:r>
              <a:rPr lang="en-US" sz="2400" dirty="0"/>
              <a:t>: The probability of individual nodes being connected  </a:t>
            </a:r>
          </a:p>
          <a:p>
            <a:pPr marL="285750" indent="-285750">
              <a:buFont typeface="Arial" panose="020B0604020202020204" pitchFamily="34" charset="0"/>
              <a:buChar char="•"/>
            </a:pPr>
            <a:r>
              <a:rPr lang="en-US" sz="2400" dirty="0"/>
              <a:t>Values of 1 indicates that all nodes are directly connected to all others. Value of 0 indicates absence of contacts.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7807735-2240-4CA5-9BB0-6DE6CCF9F463}"/>
                  </a:ext>
                </a:extLst>
              </p:cNvPr>
              <p:cNvSpPr/>
              <p:nvPr/>
            </p:nvSpPr>
            <p:spPr>
              <a:xfrm>
                <a:off x="4551218" y="3763103"/>
                <a:ext cx="2664447" cy="670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𝐶𝐶</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𝑗𝑧</m:t>
                                  </m:r>
                                </m:sub>
                              </m:sSub>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r>
                                    <a:rPr lang="en-US" i="0">
                                      <a:latin typeface="Cambria Math" panose="02040503050406030204" pitchFamily="18" charset="0"/>
                                    </a:rPr>
                                    <m:t>−1</m:t>
                                  </m:r>
                                </m:e>
                              </m:d>
                            </m:den>
                          </m:f>
                        </m:e>
                      </m:nary>
                    </m:oMath>
                  </m:oMathPara>
                </a14:m>
                <a:endParaRPr lang="en-US" dirty="0"/>
              </a:p>
            </p:txBody>
          </p:sp>
        </mc:Choice>
        <mc:Fallback xmlns="">
          <p:sp>
            <p:nvSpPr>
              <p:cNvPr id="4" name="Rectangle 3">
                <a:extLst>
                  <a:ext uri="{FF2B5EF4-FFF2-40B4-BE49-F238E27FC236}">
                    <a16:creationId xmlns:a16="http://schemas.microsoft.com/office/drawing/2014/main" id="{B7807735-2240-4CA5-9BB0-6DE6CCF9F463}"/>
                  </a:ext>
                </a:extLst>
              </p:cNvPr>
              <p:cNvSpPr>
                <a:spLocks noRot="1" noChangeAspect="1" noMove="1" noResize="1" noEditPoints="1" noAdjustHandles="1" noChangeArrowheads="1" noChangeShapeType="1" noTextEdit="1"/>
              </p:cNvSpPr>
              <p:nvPr/>
            </p:nvSpPr>
            <p:spPr>
              <a:xfrm>
                <a:off x="4551218" y="3763103"/>
                <a:ext cx="2664447" cy="670248"/>
              </a:xfrm>
              <a:prstGeom prst="rect">
                <a:avLst/>
              </a:prstGeom>
              <a:blipFill>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1185185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II.B - Network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39</a:t>
            </a:fld>
            <a:endParaRPr lang="en-US" dirty="0"/>
          </a:p>
        </p:txBody>
      </p:sp>
      <p:sp>
        <p:nvSpPr>
          <p:cNvPr id="77" name="TextBox 76">
            <a:extLst>
              <a:ext uri="{FF2B5EF4-FFF2-40B4-BE49-F238E27FC236}">
                <a16:creationId xmlns:a16="http://schemas.microsoft.com/office/drawing/2014/main" id="{67C1A619-2F53-4180-AA3E-65ACF61303A5}"/>
              </a:ext>
            </a:extLst>
          </p:cNvPr>
          <p:cNvSpPr txBox="1"/>
          <p:nvPr/>
        </p:nvSpPr>
        <p:spPr>
          <a:xfrm>
            <a:off x="699648" y="2118233"/>
            <a:ext cx="3699154" cy="646331"/>
          </a:xfrm>
          <a:prstGeom prst="rect">
            <a:avLst/>
          </a:prstGeom>
          <a:noFill/>
        </p:spPr>
        <p:txBody>
          <a:bodyPr wrap="none" rtlCol="0">
            <a:spAutoFit/>
          </a:bodyPr>
          <a:lstStyle/>
          <a:p>
            <a:r>
              <a:rPr lang="es-MX" sz="3600" dirty="0"/>
              <a:t>General </a:t>
            </a:r>
            <a:r>
              <a:rPr lang="es-MX" sz="3600" dirty="0" err="1"/>
              <a:t>properties</a:t>
            </a:r>
            <a:endParaRPr lang="es-MX" sz="3600" dirty="0"/>
          </a:p>
        </p:txBody>
      </p:sp>
      <p:sp>
        <p:nvSpPr>
          <p:cNvPr id="5" name="Oval 4">
            <a:extLst>
              <a:ext uri="{FF2B5EF4-FFF2-40B4-BE49-F238E27FC236}">
                <a16:creationId xmlns:a16="http://schemas.microsoft.com/office/drawing/2014/main" id="{1C0B2710-47FA-472B-8EC1-7639FDC3F190}"/>
              </a:ext>
            </a:extLst>
          </p:cNvPr>
          <p:cNvSpPr/>
          <p:nvPr/>
        </p:nvSpPr>
        <p:spPr>
          <a:xfrm>
            <a:off x="1596642" y="516370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B18F18-9B3A-4885-B378-DF014BCB46E1}"/>
              </a:ext>
            </a:extLst>
          </p:cNvPr>
          <p:cNvSpPr/>
          <p:nvPr/>
        </p:nvSpPr>
        <p:spPr>
          <a:xfrm rot="18948701">
            <a:off x="2213225" y="56984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85C904-45CF-4088-B14D-7DAF9139FD44}"/>
              </a:ext>
            </a:extLst>
          </p:cNvPr>
          <p:cNvSpPr/>
          <p:nvPr/>
        </p:nvSpPr>
        <p:spPr>
          <a:xfrm rot="18434259">
            <a:off x="3589188" y="54859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4FED-4C64-4172-A61C-ED25ABC0507D}"/>
              </a:ext>
            </a:extLst>
          </p:cNvPr>
          <p:cNvSpPr/>
          <p:nvPr/>
        </p:nvSpPr>
        <p:spPr>
          <a:xfrm rot="20828378">
            <a:off x="3988834" y="4759701"/>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99139BB-507E-455F-BBD5-6D342A680776}"/>
              </a:ext>
            </a:extLst>
          </p:cNvPr>
          <p:cNvSpPr/>
          <p:nvPr/>
        </p:nvSpPr>
        <p:spPr>
          <a:xfrm rot="3181082">
            <a:off x="1813538" y="4298323"/>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EB5A71-6338-440C-B26A-4042B581CB25}"/>
              </a:ext>
            </a:extLst>
          </p:cNvPr>
          <p:cNvSpPr/>
          <p:nvPr/>
        </p:nvSpPr>
        <p:spPr>
          <a:xfrm rot="21031883">
            <a:off x="760889" y="41424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97829C-6EE3-4BC9-AF32-82365E96B7F2}"/>
              </a:ext>
            </a:extLst>
          </p:cNvPr>
          <p:cNvSpPr/>
          <p:nvPr/>
        </p:nvSpPr>
        <p:spPr>
          <a:xfrm>
            <a:off x="795901" y="491591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60AC85A-370F-4B47-A903-0E9437931F71}"/>
              </a:ext>
            </a:extLst>
          </p:cNvPr>
          <p:cNvCxnSpPr>
            <a:cxnSpLocks/>
            <a:stCxn id="11" idx="6"/>
            <a:endCxn id="10" idx="3"/>
          </p:cNvCxnSpPr>
          <p:nvPr/>
        </p:nvCxnSpPr>
        <p:spPr>
          <a:xfrm>
            <a:off x="1071181" y="4272913"/>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A2FE7-ADEA-431F-905D-E12D68648266}"/>
              </a:ext>
            </a:extLst>
          </p:cNvPr>
          <p:cNvCxnSpPr>
            <a:cxnSpLocks/>
            <a:stCxn id="11" idx="4"/>
            <a:endCxn id="12" idx="0"/>
          </p:cNvCxnSpPr>
          <p:nvPr/>
        </p:nvCxnSpPr>
        <p:spPr>
          <a:xfrm>
            <a:off x="942797" y="445269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380B7F-BD5C-4336-A58F-452482970172}"/>
              </a:ext>
            </a:extLst>
          </p:cNvPr>
          <p:cNvCxnSpPr>
            <a:cxnSpLocks/>
            <a:stCxn id="10" idx="5"/>
            <a:endCxn id="5" idx="0"/>
          </p:cNvCxnSpPr>
          <p:nvPr/>
        </p:nvCxnSpPr>
        <p:spPr>
          <a:xfrm flipH="1">
            <a:off x="1752852" y="460921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A306620-ECC3-40D6-BD6E-D1F8445FE526}"/>
              </a:ext>
            </a:extLst>
          </p:cNvPr>
          <p:cNvSpPr/>
          <p:nvPr/>
        </p:nvSpPr>
        <p:spPr>
          <a:xfrm rot="18848667">
            <a:off x="2400428" y="487343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9164A48-8B1D-437D-8A41-65A0E0CB3C9B}"/>
              </a:ext>
            </a:extLst>
          </p:cNvPr>
          <p:cNvCxnSpPr>
            <a:cxnSpLocks/>
            <a:stCxn id="10" idx="6"/>
            <a:endCxn id="16" idx="0"/>
          </p:cNvCxnSpPr>
          <p:nvPr/>
        </p:nvCxnSpPr>
        <p:spPr>
          <a:xfrm>
            <a:off x="2063718" y="4579317"/>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95DBE44-CEE8-4188-BE25-CFBF297DC2DE}"/>
              </a:ext>
            </a:extLst>
          </p:cNvPr>
          <p:cNvSpPr/>
          <p:nvPr/>
        </p:nvSpPr>
        <p:spPr>
          <a:xfrm rot="15721364">
            <a:off x="2880123" y="365626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8C63951-5595-40C2-9D29-64BF799C48A9}"/>
              </a:ext>
            </a:extLst>
          </p:cNvPr>
          <p:cNvCxnSpPr>
            <a:cxnSpLocks/>
            <a:stCxn id="10" idx="0"/>
            <a:endCxn id="18" idx="0"/>
          </p:cNvCxnSpPr>
          <p:nvPr/>
        </p:nvCxnSpPr>
        <p:spPr>
          <a:xfrm flipV="1">
            <a:off x="2094532" y="3834153"/>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F52C4-F722-4FAB-9256-525CEF69558D}"/>
              </a:ext>
            </a:extLst>
          </p:cNvPr>
          <p:cNvCxnSpPr>
            <a:cxnSpLocks/>
            <a:stCxn id="5" idx="5"/>
            <a:endCxn id="6" idx="0"/>
          </p:cNvCxnSpPr>
          <p:nvPr/>
        </p:nvCxnSpPr>
        <p:spPr>
          <a:xfrm>
            <a:off x="1863309" y="5430372"/>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FDA4B4-6151-4975-940A-E0F6F627088B}"/>
              </a:ext>
            </a:extLst>
          </p:cNvPr>
          <p:cNvCxnSpPr>
            <a:cxnSpLocks/>
            <a:stCxn id="18" idx="3"/>
            <a:endCxn id="8" idx="1"/>
          </p:cNvCxnSpPr>
          <p:nvPr/>
        </p:nvCxnSpPr>
        <p:spPr>
          <a:xfrm>
            <a:off x="3161050" y="3906533"/>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9333B6-AF97-4338-BBFD-7FEFC1A9F4A0}"/>
              </a:ext>
            </a:extLst>
          </p:cNvPr>
          <p:cNvCxnSpPr>
            <a:cxnSpLocks/>
            <a:stCxn id="7" idx="6"/>
            <a:endCxn id="8" idx="3"/>
          </p:cNvCxnSpPr>
          <p:nvPr/>
        </p:nvCxnSpPr>
        <p:spPr>
          <a:xfrm flipV="1">
            <a:off x="3839924" y="504818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FB506F5-39B5-4870-B9C5-E338BE785902}"/>
              </a:ext>
            </a:extLst>
          </p:cNvPr>
          <p:cNvSpPr/>
          <p:nvPr/>
        </p:nvSpPr>
        <p:spPr>
          <a:xfrm rot="281712">
            <a:off x="4027107" y="388126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A9594A5-BAD3-47E9-914D-03CA54C6F2FB}"/>
              </a:ext>
            </a:extLst>
          </p:cNvPr>
          <p:cNvCxnSpPr>
            <a:cxnSpLocks/>
            <a:stCxn id="23" idx="4"/>
            <a:endCxn id="8" idx="0"/>
          </p:cNvCxnSpPr>
          <p:nvPr/>
        </p:nvCxnSpPr>
        <p:spPr>
          <a:xfrm flipH="1">
            <a:off x="4110275" y="419316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AD8FAAD-3128-4DD5-9EA2-69C0F9C38D4A}"/>
              </a:ext>
            </a:extLst>
          </p:cNvPr>
          <p:cNvSpPr/>
          <p:nvPr/>
        </p:nvSpPr>
        <p:spPr>
          <a:xfrm rot="1467388">
            <a:off x="4657228" y="524604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51AC467-404E-42A4-8FE6-49A89145385A}"/>
              </a:ext>
            </a:extLst>
          </p:cNvPr>
          <p:cNvCxnSpPr>
            <a:cxnSpLocks/>
            <a:stCxn id="8" idx="5"/>
            <a:endCxn id="25" idx="2"/>
          </p:cNvCxnSpPr>
          <p:nvPr/>
        </p:nvCxnSpPr>
        <p:spPr>
          <a:xfrm>
            <a:off x="4277315" y="499901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E0BA9E-7E0C-4F4E-9E0A-17B7D6BD681C}"/>
              </a:ext>
            </a:extLst>
          </p:cNvPr>
          <p:cNvSpPr txBox="1"/>
          <p:nvPr/>
        </p:nvSpPr>
        <p:spPr>
          <a:xfrm>
            <a:off x="6667311" y="2118232"/>
            <a:ext cx="3185424" cy="646331"/>
          </a:xfrm>
          <a:prstGeom prst="rect">
            <a:avLst/>
          </a:prstGeom>
          <a:noFill/>
        </p:spPr>
        <p:txBody>
          <a:bodyPr wrap="none" rtlCol="0">
            <a:spAutoFit/>
          </a:bodyPr>
          <a:lstStyle/>
          <a:p>
            <a:r>
              <a:rPr lang="es-MX" sz="3600" dirty="0"/>
              <a:t>Local </a:t>
            </a:r>
            <a:r>
              <a:rPr lang="es-MX" sz="3600" dirty="0" err="1"/>
              <a:t>properties</a:t>
            </a:r>
            <a:endParaRPr lang="es-MX" sz="3600" dirty="0"/>
          </a:p>
        </p:txBody>
      </p:sp>
      <p:sp>
        <p:nvSpPr>
          <p:cNvPr id="28" name="Oval 27">
            <a:extLst>
              <a:ext uri="{FF2B5EF4-FFF2-40B4-BE49-F238E27FC236}">
                <a16:creationId xmlns:a16="http://schemas.microsoft.com/office/drawing/2014/main" id="{DFCCDC3C-A5D1-4721-9D14-96768240B790}"/>
              </a:ext>
            </a:extLst>
          </p:cNvPr>
          <p:cNvSpPr/>
          <p:nvPr/>
        </p:nvSpPr>
        <p:spPr>
          <a:xfrm>
            <a:off x="7454920" y="51637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6FAEB7-0B54-4C27-BB9F-A8ED7CB07D87}"/>
              </a:ext>
            </a:extLst>
          </p:cNvPr>
          <p:cNvSpPr/>
          <p:nvPr/>
        </p:nvSpPr>
        <p:spPr>
          <a:xfrm rot="18948701">
            <a:off x="8071503" y="569848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AD6C84D-3678-4709-A11E-7DE05D8F07C2}"/>
              </a:ext>
            </a:extLst>
          </p:cNvPr>
          <p:cNvSpPr/>
          <p:nvPr/>
        </p:nvSpPr>
        <p:spPr>
          <a:xfrm rot="18434259">
            <a:off x="9447466" y="548590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D8F47E0-551F-450D-9F1A-D7A229D93FD8}"/>
              </a:ext>
            </a:extLst>
          </p:cNvPr>
          <p:cNvSpPr/>
          <p:nvPr/>
        </p:nvSpPr>
        <p:spPr>
          <a:xfrm rot="20828378">
            <a:off x="9847112" y="4759700"/>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A5ACCDD-F76C-4D56-B88E-8A256C32689E}"/>
              </a:ext>
            </a:extLst>
          </p:cNvPr>
          <p:cNvSpPr/>
          <p:nvPr/>
        </p:nvSpPr>
        <p:spPr>
          <a:xfrm rot="3181082">
            <a:off x="7671816" y="4298322"/>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106229-E9AC-45CB-B358-A2B2A16E0DB9}"/>
              </a:ext>
            </a:extLst>
          </p:cNvPr>
          <p:cNvSpPr/>
          <p:nvPr/>
        </p:nvSpPr>
        <p:spPr>
          <a:xfrm rot="21031883">
            <a:off x="6619167" y="414240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A4E6133-AAE7-44CA-82A4-A160107111CD}"/>
              </a:ext>
            </a:extLst>
          </p:cNvPr>
          <p:cNvSpPr/>
          <p:nvPr/>
        </p:nvSpPr>
        <p:spPr>
          <a:xfrm>
            <a:off x="6654179" y="491591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EAA4ADC-47FF-4EFC-A96B-E0318BE153B5}"/>
              </a:ext>
            </a:extLst>
          </p:cNvPr>
          <p:cNvCxnSpPr>
            <a:cxnSpLocks/>
            <a:stCxn id="33" idx="6"/>
            <a:endCxn id="32" idx="3"/>
          </p:cNvCxnSpPr>
          <p:nvPr/>
        </p:nvCxnSpPr>
        <p:spPr>
          <a:xfrm>
            <a:off x="6929459" y="4272912"/>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345557-CAC7-4768-AA3F-E396F5B9E937}"/>
              </a:ext>
            </a:extLst>
          </p:cNvPr>
          <p:cNvCxnSpPr>
            <a:cxnSpLocks/>
            <a:stCxn id="33" idx="4"/>
            <a:endCxn id="34" idx="0"/>
          </p:cNvCxnSpPr>
          <p:nvPr/>
        </p:nvCxnSpPr>
        <p:spPr>
          <a:xfrm>
            <a:off x="6801075" y="44526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554FF7-76CB-4442-91D0-6C61DC58926E}"/>
              </a:ext>
            </a:extLst>
          </p:cNvPr>
          <p:cNvCxnSpPr>
            <a:cxnSpLocks/>
            <a:stCxn id="32" idx="5"/>
            <a:endCxn id="28" idx="0"/>
          </p:cNvCxnSpPr>
          <p:nvPr/>
        </p:nvCxnSpPr>
        <p:spPr>
          <a:xfrm flipH="1">
            <a:off x="7611130" y="4609215"/>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3C019CA-B4CC-416D-A40C-FEADD8981753}"/>
              </a:ext>
            </a:extLst>
          </p:cNvPr>
          <p:cNvSpPr/>
          <p:nvPr/>
        </p:nvSpPr>
        <p:spPr>
          <a:xfrm rot="18848667">
            <a:off x="8258706" y="48734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2D093A2A-21A3-4A1D-A880-94FD5F277289}"/>
              </a:ext>
            </a:extLst>
          </p:cNvPr>
          <p:cNvCxnSpPr>
            <a:cxnSpLocks/>
            <a:stCxn id="32" idx="6"/>
            <a:endCxn id="38" idx="0"/>
          </p:cNvCxnSpPr>
          <p:nvPr/>
        </p:nvCxnSpPr>
        <p:spPr>
          <a:xfrm>
            <a:off x="7921996" y="4579316"/>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DBE035B-2DB1-4FCE-8DE7-79C4C7F8907F}"/>
              </a:ext>
            </a:extLst>
          </p:cNvPr>
          <p:cNvSpPr/>
          <p:nvPr/>
        </p:nvSpPr>
        <p:spPr>
          <a:xfrm rot="15721364">
            <a:off x="8738401" y="36562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63755620-47F4-4991-8A69-A8F128A0E7B4}"/>
              </a:ext>
            </a:extLst>
          </p:cNvPr>
          <p:cNvCxnSpPr>
            <a:cxnSpLocks/>
            <a:stCxn id="32" idx="0"/>
            <a:endCxn id="40" idx="0"/>
          </p:cNvCxnSpPr>
          <p:nvPr/>
        </p:nvCxnSpPr>
        <p:spPr>
          <a:xfrm flipV="1">
            <a:off x="7952810" y="3834152"/>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372740-662F-43AC-8C8E-CA561EBDED82}"/>
              </a:ext>
            </a:extLst>
          </p:cNvPr>
          <p:cNvCxnSpPr>
            <a:cxnSpLocks/>
            <a:stCxn id="28" idx="5"/>
            <a:endCxn id="29" idx="0"/>
          </p:cNvCxnSpPr>
          <p:nvPr/>
        </p:nvCxnSpPr>
        <p:spPr>
          <a:xfrm>
            <a:off x="7721587" y="5430371"/>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86BA5A-42F0-468F-BCE4-1388B4F804B3}"/>
              </a:ext>
            </a:extLst>
          </p:cNvPr>
          <p:cNvCxnSpPr>
            <a:cxnSpLocks/>
            <a:stCxn id="40" idx="3"/>
            <a:endCxn id="31" idx="1"/>
          </p:cNvCxnSpPr>
          <p:nvPr/>
        </p:nvCxnSpPr>
        <p:spPr>
          <a:xfrm>
            <a:off x="9019328" y="3906532"/>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43DFD-A6A6-46E1-9193-409E4BF9680D}"/>
              </a:ext>
            </a:extLst>
          </p:cNvPr>
          <p:cNvCxnSpPr>
            <a:cxnSpLocks/>
            <a:stCxn id="30" idx="6"/>
            <a:endCxn id="31" idx="3"/>
          </p:cNvCxnSpPr>
          <p:nvPr/>
        </p:nvCxnSpPr>
        <p:spPr>
          <a:xfrm flipV="1">
            <a:off x="9698202" y="5048181"/>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03294D4-AA31-48DF-BD4B-AE3A24AA877B}"/>
              </a:ext>
            </a:extLst>
          </p:cNvPr>
          <p:cNvSpPr/>
          <p:nvPr/>
        </p:nvSpPr>
        <p:spPr>
          <a:xfrm rot="281712">
            <a:off x="9885385" y="38812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494AED0-6121-44EA-8009-C05307694B73}"/>
              </a:ext>
            </a:extLst>
          </p:cNvPr>
          <p:cNvCxnSpPr>
            <a:cxnSpLocks/>
            <a:stCxn id="45" idx="4"/>
            <a:endCxn id="31" idx="0"/>
          </p:cNvCxnSpPr>
          <p:nvPr/>
        </p:nvCxnSpPr>
        <p:spPr>
          <a:xfrm flipH="1">
            <a:off x="9968553" y="4193161"/>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6C257FF-C22E-4528-AAEB-5F40F1D49B54}"/>
              </a:ext>
            </a:extLst>
          </p:cNvPr>
          <p:cNvSpPr/>
          <p:nvPr/>
        </p:nvSpPr>
        <p:spPr>
          <a:xfrm rot="1467388">
            <a:off x="10515506" y="524604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8CDC238-A06E-42AE-9D7D-848D0502A82A}"/>
              </a:ext>
            </a:extLst>
          </p:cNvPr>
          <p:cNvCxnSpPr>
            <a:cxnSpLocks/>
            <a:stCxn id="31" idx="5"/>
            <a:endCxn id="47" idx="2"/>
          </p:cNvCxnSpPr>
          <p:nvPr/>
        </p:nvCxnSpPr>
        <p:spPr>
          <a:xfrm>
            <a:off x="10135593" y="4999011"/>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CDC8D70-7E7B-4CAF-B612-E4163C6AE8EC}"/>
              </a:ext>
            </a:extLst>
          </p:cNvPr>
          <p:cNvSpPr/>
          <p:nvPr/>
        </p:nvSpPr>
        <p:spPr>
          <a:xfrm>
            <a:off x="272716" y="3539843"/>
            <a:ext cx="5319067" cy="2720255"/>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54649A5-84A7-43F6-B25C-528CB1E7194B}"/>
              </a:ext>
            </a:extLst>
          </p:cNvPr>
          <p:cNvSpPr/>
          <p:nvPr/>
        </p:nvSpPr>
        <p:spPr>
          <a:xfrm>
            <a:off x="9403939" y="4539717"/>
            <a:ext cx="1189481" cy="646330"/>
          </a:xfrm>
          <a:prstGeom prst="ellipse">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42911A99-7587-4BAD-BB7D-E250FB253158}"/>
              </a:ext>
            </a:extLst>
          </p:cNvPr>
          <p:cNvSpPr/>
          <p:nvPr/>
        </p:nvSpPr>
        <p:spPr>
          <a:xfrm>
            <a:off x="0" y="951329"/>
            <a:ext cx="12192000" cy="5910405"/>
          </a:xfrm>
          <a:custGeom>
            <a:avLst/>
            <a:gdLst>
              <a:gd name="connsiteX0" fmla="*/ 6422571 w 12192000"/>
              <a:gd name="connsiteY0" fmla="*/ 1069145 h 5910405"/>
              <a:gd name="connsiteX1" fmla="*/ 6422571 w 12192000"/>
              <a:gd name="connsiteY1" fmla="*/ 5315386 h 5910405"/>
              <a:gd name="connsiteX2" fmla="*/ 11249203 w 12192000"/>
              <a:gd name="connsiteY2" fmla="*/ 5315386 h 5910405"/>
              <a:gd name="connsiteX3" fmla="*/ 11249203 w 12192000"/>
              <a:gd name="connsiteY3" fmla="*/ 1069145 h 5910405"/>
              <a:gd name="connsiteX4" fmla="*/ 0 w 12192000"/>
              <a:gd name="connsiteY4" fmla="*/ 0 h 5910405"/>
              <a:gd name="connsiteX5" fmla="*/ 12192000 w 12192000"/>
              <a:gd name="connsiteY5" fmla="*/ 0 h 5910405"/>
              <a:gd name="connsiteX6" fmla="*/ 12192000 w 12192000"/>
              <a:gd name="connsiteY6" fmla="*/ 5910405 h 5910405"/>
              <a:gd name="connsiteX7" fmla="*/ 0 w 12192000"/>
              <a:gd name="connsiteY7" fmla="*/ 5910405 h 5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10405">
                <a:moveTo>
                  <a:pt x="6422571" y="1069145"/>
                </a:moveTo>
                <a:lnTo>
                  <a:pt x="6422571" y="5315386"/>
                </a:lnTo>
                <a:lnTo>
                  <a:pt x="11249203" y="5315386"/>
                </a:lnTo>
                <a:lnTo>
                  <a:pt x="11249203" y="1069145"/>
                </a:lnTo>
                <a:close/>
                <a:moveTo>
                  <a:pt x="0" y="0"/>
                </a:moveTo>
                <a:lnTo>
                  <a:pt x="12192000" y="0"/>
                </a:lnTo>
                <a:lnTo>
                  <a:pt x="12192000" y="5910405"/>
                </a:lnTo>
                <a:lnTo>
                  <a:pt x="0" y="5910405"/>
                </a:lnTo>
                <a:close/>
              </a:path>
            </a:pathLst>
          </a:custGeom>
          <a:solidFill>
            <a:srgbClr val="F8F8F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9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Why</a:t>
            </a:r>
            <a:r>
              <a:rPr lang="es-MX" dirty="0"/>
              <a:t> </a:t>
            </a:r>
            <a:r>
              <a:rPr lang="es-MX" dirty="0" err="1"/>
              <a:t>represent</a:t>
            </a:r>
            <a:r>
              <a:rPr lang="es-MX" dirty="0"/>
              <a:t> </a:t>
            </a:r>
            <a:r>
              <a:rPr lang="es-MX" dirty="0" err="1"/>
              <a:t>events</a:t>
            </a:r>
            <a:r>
              <a:rPr lang="es-MX" dirty="0"/>
              <a:t> in a </a:t>
            </a:r>
            <a:r>
              <a:rPr lang="es-MX" dirty="0" err="1"/>
              <a:t>network</a:t>
            </a:r>
            <a:r>
              <a:rPr lang="es-MX" dirty="0"/>
              <a:t>?</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a:t>
            </a:fld>
            <a:endParaRPr lang="en-US" dirty="0"/>
          </a:p>
        </p:txBody>
      </p:sp>
      <p:sp>
        <p:nvSpPr>
          <p:cNvPr id="2" name="TextBox 1">
            <a:extLst>
              <a:ext uri="{FF2B5EF4-FFF2-40B4-BE49-F238E27FC236}">
                <a16:creationId xmlns:a16="http://schemas.microsoft.com/office/drawing/2014/main" id="{C6802E62-0B76-4660-8705-B1CCE9D14122}"/>
              </a:ext>
            </a:extLst>
          </p:cNvPr>
          <p:cNvSpPr txBox="1"/>
          <p:nvPr/>
        </p:nvSpPr>
        <p:spPr>
          <a:xfrm>
            <a:off x="228600" y="1208882"/>
            <a:ext cx="4454168" cy="523220"/>
          </a:xfrm>
          <a:prstGeom prst="rect">
            <a:avLst/>
          </a:prstGeom>
          <a:noFill/>
        </p:spPr>
        <p:txBody>
          <a:bodyPr wrap="none" rtlCol="0">
            <a:spAutoFit/>
          </a:bodyPr>
          <a:lstStyle/>
          <a:p>
            <a:r>
              <a:rPr lang="es-MX" sz="2800" dirty="0"/>
              <a:t>To describe </a:t>
            </a:r>
            <a:r>
              <a:rPr lang="es-MX" sz="2800" dirty="0" err="1"/>
              <a:t>contact</a:t>
            </a:r>
            <a:r>
              <a:rPr lang="es-MX" sz="2800" dirty="0"/>
              <a:t> </a:t>
            </a:r>
            <a:r>
              <a:rPr lang="es-MX" sz="2800" dirty="0" err="1"/>
              <a:t>dynamics</a:t>
            </a:r>
            <a:endParaRPr lang="en-US" sz="2800" dirty="0"/>
          </a:p>
        </p:txBody>
      </p:sp>
      <p:sp>
        <p:nvSpPr>
          <p:cNvPr id="10" name="Oval 9">
            <a:extLst>
              <a:ext uri="{FF2B5EF4-FFF2-40B4-BE49-F238E27FC236}">
                <a16:creationId xmlns:a16="http://schemas.microsoft.com/office/drawing/2014/main" id="{CF6DBC0D-22FC-4944-80EC-0B7B3C3A6F99}"/>
              </a:ext>
            </a:extLst>
          </p:cNvPr>
          <p:cNvSpPr/>
          <p:nvPr/>
        </p:nvSpPr>
        <p:spPr>
          <a:xfrm>
            <a:off x="1291039" y="47780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4C6299-3130-4A8D-AA7A-20BF04D293CC}"/>
              </a:ext>
            </a:extLst>
          </p:cNvPr>
          <p:cNvSpPr/>
          <p:nvPr/>
        </p:nvSpPr>
        <p:spPr>
          <a:xfrm rot="18948701">
            <a:off x="1907622" y="53128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7AE76B0-CED6-4C9F-858B-834EAA2039DA}"/>
              </a:ext>
            </a:extLst>
          </p:cNvPr>
          <p:cNvSpPr/>
          <p:nvPr/>
        </p:nvSpPr>
        <p:spPr>
          <a:xfrm rot="18434259">
            <a:off x="3283585" y="510022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FA4D68-D3F3-4F31-83ED-FB9F669C8C27}"/>
              </a:ext>
            </a:extLst>
          </p:cNvPr>
          <p:cNvSpPr/>
          <p:nvPr/>
        </p:nvSpPr>
        <p:spPr>
          <a:xfrm rot="20828378">
            <a:off x="3683231" y="4374026"/>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E107FE-7D2D-4E59-BE36-F9FF797BB0EF}"/>
              </a:ext>
            </a:extLst>
          </p:cNvPr>
          <p:cNvSpPr/>
          <p:nvPr/>
        </p:nvSpPr>
        <p:spPr>
          <a:xfrm rot="3181082">
            <a:off x="1507935" y="3912648"/>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E503A74-F115-404C-AF9C-7413738D331C}"/>
              </a:ext>
            </a:extLst>
          </p:cNvPr>
          <p:cNvSpPr/>
          <p:nvPr/>
        </p:nvSpPr>
        <p:spPr>
          <a:xfrm rot="21031883">
            <a:off x="455286" y="375672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2D7798-12F5-492B-BFF4-3B3A3595EBA2}"/>
              </a:ext>
            </a:extLst>
          </p:cNvPr>
          <p:cNvSpPr/>
          <p:nvPr/>
        </p:nvSpPr>
        <p:spPr>
          <a:xfrm>
            <a:off x="490298" y="45302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6E4AD9B-06D7-4569-8BDB-2E9D32CE26A1}"/>
              </a:ext>
            </a:extLst>
          </p:cNvPr>
          <p:cNvCxnSpPr>
            <a:cxnSpLocks/>
            <a:stCxn id="15" idx="6"/>
            <a:endCxn id="14" idx="3"/>
          </p:cNvCxnSpPr>
          <p:nvPr/>
        </p:nvCxnSpPr>
        <p:spPr>
          <a:xfrm>
            <a:off x="765578" y="3887238"/>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9A7DC-7D6B-465E-836A-6FF6D78C4F4D}"/>
              </a:ext>
            </a:extLst>
          </p:cNvPr>
          <p:cNvCxnSpPr>
            <a:cxnSpLocks/>
            <a:stCxn id="15" idx="4"/>
            <a:endCxn id="16" idx="0"/>
          </p:cNvCxnSpPr>
          <p:nvPr/>
        </p:nvCxnSpPr>
        <p:spPr>
          <a:xfrm>
            <a:off x="637194" y="4067018"/>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084422-25C9-4E6F-9F38-199E94F0380A}"/>
              </a:ext>
            </a:extLst>
          </p:cNvPr>
          <p:cNvCxnSpPr>
            <a:cxnSpLocks/>
            <a:stCxn id="14" idx="5"/>
            <a:endCxn id="10" idx="0"/>
          </p:cNvCxnSpPr>
          <p:nvPr/>
        </p:nvCxnSpPr>
        <p:spPr>
          <a:xfrm flipH="1">
            <a:off x="1447249" y="4223541"/>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9705C90-B958-4ED6-B61C-24CB8CFC532F}"/>
              </a:ext>
            </a:extLst>
          </p:cNvPr>
          <p:cNvSpPr/>
          <p:nvPr/>
        </p:nvSpPr>
        <p:spPr>
          <a:xfrm rot="18848667">
            <a:off x="2094825" y="44877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BE13BD7-C61A-43BF-8595-3AFE3094E288}"/>
              </a:ext>
            </a:extLst>
          </p:cNvPr>
          <p:cNvCxnSpPr>
            <a:cxnSpLocks/>
            <a:stCxn id="14" idx="6"/>
            <a:endCxn id="20" idx="0"/>
          </p:cNvCxnSpPr>
          <p:nvPr/>
        </p:nvCxnSpPr>
        <p:spPr>
          <a:xfrm>
            <a:off x="1758115" y="4193642"/>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7CAE25E-8FFB-45AA-AA4B-F76272DDD673}"/>
              </a:ext>
            </a:extLst>
          </p:cNvPr>
          <p:cNvSpPr/>
          <p:nvPr/>
        </p:nvSpPr>
        <p:spPr>
          <a:xfrm rot="15721364">
            <a:off x="2574520" y="32705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76260F1-D4C7-4AB9-AB34-2868613C8EDC}"/>
              </a:ext>
            </a:extLst>
          </p:cNvPr>
          <p:cNvCxnSpPr>
            <a:cxnSpLocks/>
            <a:stCxn id="14" idx="0"/>
            <a:endCxn id="22" idx="0"/>
          </p:cNvCxnSpPr>
          <p:nvPr/>
        </p:nvCxnSpPr>
        <p:spPr>
          <a:xfrm flipV="1">
            <a:off x="1788929" y="3448478"/>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4F169A-6988-4B62-AA27-DC8A1C701C50}"/>
              </a:ext>
            </a:extLst>
          </p:cNvPr>
          <p:cNvCxnSpPr>
            <a:cxnSpLocks/>
            <a:stCxn id="10" idx="5"/>
            <a:endCxn id="11" idx="0"/>
          </p:cNvCxnSpPr>
          <p:nvPr/>
        </p:nvCxnSpPr>
        <p:spPr>
          <a:xfrm>
            <a:off x="1557706" y="504469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6D3359-961C-4C0E-A6C9-382188E1D254}"/>
              </a:ext>
            </a:extLst>
          </p:cNvPr>
          <p:cNvCxnSpPr>
            <a:cxnSpLocks/>
            <a:stCxn id="22" idx="3"/>
            <a:endCxn id="13" idx="1"/>
          </p:cNvCxnSpPr>
          <p:nvPr/>
        </p:nvCxnSpPr>
        <p:spPr>
          <a:xfrm>
            <a:off x="2855447" y="3520858"/>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3625F1-EEBD-4357-BC28-A619BECCF996}"/>
              </a:ext>
            </a:extLst>
          </p:cNvPr>
          <p:cNvCxnSpPr>
            <a:cxnSpLocks/>
            <a:stCxn id="12" idx="6"/>
            <a:endCxn id="13" idx="3"/>
          </p:cNvCxnSpPr>
          <p:nvPr/>
        </p:nvCxnSpPr>
        <p:spPr>
          <a:xfrm flipV="1">
            <a:off x="3534321" y="4662507"/>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74728-372A-4931-9980-4F4451468DE1}"/>
              </a:ext>
            </a:extLst>
          </p:cNvPr>
          <p:cNvSpPr/>
          <p:nvPr/>
        </p:nvSpPr>
        <p:spPr>
          <a:xfrm rot="281712">
            <a:off x="3721504" y="349559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0735CB6-7BBA-4FEA-B0B9-21E1E66B2433}"/>
              </a:ext>
            </a:extLst>
          </p:cNvPr>
          <p:cNvCxnSpPr>
            <a:cxnSpLocks/>
            <a:stCxn id="27" idx="4"/>
            <a:endCxn id="13" idx="0"/>
          </p:cNvCxnSpPr>
          <p:nvPr/>
        </p:nvCxnSpPr>
        <p:spPr>
          <a:xfrm flipH="1">
            <a:off x="3804672" y="3807487"/>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EA0C77F-C72A-43AC-9F16-3590D9891639}"/>
              </a:ext>
            </a:extLst>
          </p:cNvPr>
          <p:cNvSpPr/>
          <p:nvPr/>
        </p:nvSpPr>
        <p:spPr>
          <a:xfrm rot="1467388">
            <a:off x="4351625" y="486037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4607A2D-6420-4C41-BF99-2933D67FF14B}"/>
              </a:ext>
            </a:extLst>
          </p:cNvPr>
          <p:cNvCxnSpPr>
            <a:cxnSpLocks/>
            <a:stCxn id="13" idx="5"/>
            <a:endCxn id="29" idx="2"/>
          </p:cNvCxnSpPr>
          <p:nvPr/>
        </p:nvCxnSpPr>
        <p:spPr>
          <a:xfrm>
            <a:off x="3971712" y="4613337"/>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26CC83E-254A-4BF0-ADF1-E4001077FE74}"/>
              </a:ext>
            </a:extLst>
          </p:cNvPr>
          <p:cNvSpPr/>
          <p:nvPr/>
        </p:nvSpPr>
        <p:spPr>
          <a:xfrm>
            <a:off x="7217089" y="47780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63CB903-C13C-4D86-A485-21AA2748F817}"/>
              </a:ext>
            </a:extLst>
          </p:cNvPr>
          <p:cNvSpPr/>
          <p:nvPr/>
        </p:nvSpPr>
        <p:spPr>
          <a:xfrm rot="18948701">
            <a:off x="7833672" y="531281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7237A97-D5B0-4F0F-84B7-5B448C0AC13E}"/>
              </a:ext>
            </a:extLst>
          </p:cNvPr>
          <p:cNvSpPr/>
          <p:nvPr/>
        </p:nvSpPr>
        <p:spPr>
          <a:xfrm rot="18434259">
            <a:off x="9209635" y="51002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15AD262-9744-4E6F-8EE1-0309A1E827C8}"/>
              </a:ext>
            </a:extLst>
          </p:cNvPr>
          <p:cNvSpPr/>
          <p:nvPr/>
        </p:nvSpPr>
        <p:spPr>
          <a:xfrm rot="20828378">
            <a:off x="9609281" y="4374027"/>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E39C9B-3EEF-4397-A68D-010DA1D5004E}"/>
              </a:ext>
            </a:extLst>
          </p:cNvPr>
          <p:cNvSpPr/>
          <p:nvPr/>
        </p:nvSpPr>
        <p:spPr>
          <a:xfrm rot="3181082">
            <a:off x="7433985" y="3912649"/>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BAA777C-2378-4607-9293-502C1FDC40F2}"/>
              </a:ext>
            </a:extLst>
          </p:cNvPr>
          <p:cNvSpPr/>
          <p:nvPr/>
        </p:nvSpPr>
        <p:spPr>
          <a:xfrm rot="21031883">
            <a:off x="6381336" y="375672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21C5612-6E99-4F73-A9D9-0F3058E01484}"/>
              </a:ext>
            </a:extLst>
          </p:cNvPr>
          <p:cNvSpPr/>
          <p:nvPr/>
        </p:nvSpPr>
        <p:spPr>
          <a:xfrm>
            <a:off x="6416348" y="453023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F26DDACF-8D5F-41AF-9EA0-24E1A9395D76}"/>
              </a:ext>
            </a:extLst>
          </p:cNvPr>
          <p:cNvCxnSpPr>
            <a:cxnSpLocks/>
            <a:stCxn id="63" idx="6"/>
            <a:endCxn id="62" idx="3"/>
          </p:cNvCxnSpPr>
          <p:nvPr/>
        </p:nvCxnSpPr>
        <p:spPr>
          <a:xfrm>
            <a:off x="6691628" y="3887239"/>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8C58A59-1E6F-45CE-8CFF-B4F81AF602A7}"/>
              </a:ext>
            </a:extLst>
          </p:cNvPr>
          <p:cNvCxnSpPr>
            <a:cxnSpLocks/>
            <a:stCxn id="63" idx="4"/>
            <a:endCxn id="64" idx="0"/>
          </p:cNvCxnSpPr>
          <p:nvPr/>
        </p:nvCxnSpPr>
        <p:spPr>
          <a:xfrm>
            <a:off x="6563244" y="4067019"/>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2663EB1-8EA8-487B-8CCB-6CFAD2A172D7}"/>
              </a:ext>
            </a:extLst>
          </p:cNvPr>
          <p:cNvCxnSpPr>
            <a:cxnSpLocks/>
            <a:stCxn id="62" idx="5"/>
            <a:endCxn id="58" idx="0"/>
          </p:cNvCxnSpPr>
          <p:nvPr/>
        </p:nvCxnSpPr>
        <p:spPr>
          <a:xfrm flipH="1">
            <a:off x="7373299" y="4223542"/>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51DBED7-069C-460E-B95A-0CACD2043F58}"/>
              </a:ext>
            </a:extLst>
          </p:cNvPr>
          <p:cNvSpPr/>
          <p:nvPr/>
        </p:nvSpPr>
        <p:spPr>
          <a:xfrm rot="18848667">
            <a:off x="8020875" y="448776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1799BCF-842C-41EF-AC53-3BE2A5912CFB}"/>
              </a:ext>
            </a:extLst>
          </p:cNvPr>
          <p:cNvCxnSpPr>
            <a:cxnSpLocks/>
            <a:stCxn id="62" idx="6"/>
            <a:endCxn id="68" idx="0"/>
          </p:cNvCxnSpPr>
          <p:nvPr/>
        </p:nvCxnSpPr>
        <p:spPr>
          <a:xfrm>
            <a:off x="7684165" y="4193643"/>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4051599-C961-480B-A921-E3E192732FF9}"/>
              </a:ext>
            </a:extLst>
          </p:cNvPr>
          <p:cNvSpPr/>
          <p:nvPr/>
        </p:nvSpPr>
        <p:spPr>
          <a:xfrm rot="15721364">
            <a:off x="8500570" y="3270590"/>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0418ACC-5DB8-44BD-87C7-BFB5A2FCB735}"/>
              </a:ext>
            </a:extLst>
          </p:cNvPr>
          <p:cNvCxnSpPr>
            <a:cxnSpLocks/>
            <a:stCxn id="62" idx="0"/>
            <a:endCxn id="70" idx="0"/>
          </p:cNvCxnSpPr>
          <p:nvPr/>
        </p:nvCxnSpPr>
        <p:spPr>
          <a:xfrm flipV="1">
            <a:off x="7714979" y="3448479"/>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68787F0-A330-4C3F-933F-5AA106BA9F0B}"/>
              </a:ext>
            </a:extLst>
          </p:cNvPr>
          <p:cNvCxnSpPr>
            <a:cxnSpLocks/>
            <a:stCxn id="58" idx="5"/>
            <a:endCxn id="59" idx="0"/>
          </p:cNvCxnSpPr>
          <p:nvPr/>
        </p:nvCxnSpPr>
        <p:spPr>
          <a:xfrm>
            <a:off x="7483756" y="5044698"/>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518CDF4-0681-41A1-9EC6-EC636A1E4028}"/>
              </a:ext>
            </a:extLst>
          </p:cNvPr>
          <p:cNvCxnSpPr>
            <a:cxnSpLocks/>
            <a:stCxn id="70" idx="3"/>
            <a:endCxn id="61" idx="1"/>
          </p:cNvCxnSpPr>
          <p:nvPr/>
        </p:nvCxnSpPr>
        <p:spPr>
          <a:xfrm>
            <a:off x="8781497" y="3520859"/>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C717E5F-8CEC-4A85-B734-10A892B593F5}"/>
              </a:ext>
            </a:extLst>
          </p:cNvPr>
          <p:cNvCxnSpPr>
            <a:cxnSpLocks/>
            <a:stCxn id="60" idx="6"/>
            <a:endCxn id="61" idx="3"/>
          </p:cNvCxnSpPr>
          <p:nvPr/>
        </p:nvCxnSpPr>
        <p:spPr>
          <a:xfrm flipV="1">
            <a:off x="9460371" y="4662508"/>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7C6A475-711D-46A0-8820-5DE1C48D761C}"/>
              </a:ext>
            </a:extLst>
          </p:cNvPr>
          <p:cNvSpPr/>
          <p:nvPr/>
        </p:nvSpPr>
        <p:spPr>
          <a:xfrm rot="281712">
            <a:off x="9647554" y="349559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266B15A2-5159-495E-AE2F-A2677CB0D51C}"/>
              </a:ext>
            </a:extLst>
          </p:cNvPr>
          <p:cNvCxnSpPr>
            <a:cxnSpLocks/>
            <a:stCxn id="75" idx="4"/>
            <a:endCxn id="61" idx="0"/>
          </p:cNvCxnSpPr>
          <p:nvPr/>
        </p:nvCxnSpPr>
        <p:spPr>
          <a:xfrm flipH="1">
            <a:off x="9730722" y="3807488"/>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547CCD2-38D4-4503-BA5A-4729CFD2CE2F}"/>
              </a:ext>
            </a:extLst>
          </p:cNvPr>
          <p:cNvSpPr/>
          <p:nvPr/>
        </p:nvSpPr>
        <p:spPr>
          <a:xfrm rot="1467388">
            <a:off x="10277675" y="486037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EBE14320-8F68-4074-9C7A-62B747A4052D}"/>
              </a:ext>
            </a:extLst>
          </p:cNvPr>
          <p:cNvCxnSpPr>
            <a:cxnSpLocks/>
            <a:stCxn id="61" idx="5"/>
            <a:endCxn id="77" idx="2"/>
          </p:cNvCxnSpPr>
          <p:nvPr/>
        </p:nvCxnSpPr>
        <p:spPr>
          <a:xfrm>
            <a:off x="9897762" y="4613338"/>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E2A46A6-B75A-4250-B244-85E8CA4B935F}"/>
              </a:ext>
            </a:extLst>
          </p:cNvPr>
          <p:cNvSpPr txBox="1"/>
          <p:nvPr/>
        </p:nvSpPr>
        <p:spPr>
          <a:xfrm>
            <a:off x="424815" y="2360587"/>
            <a:ext cx="3818866" cy="369332"/>
          </a:xfrm>
          <a:prstGeom prst="rect">
            <a:avLst/>
          </a:prstGeom>
          <a:noFill/>
        </p:spPr>
        <p:txBody>
          <a:bodyPr wrap="none" rtlCol="0">
            <a:spAutoFit/>
          </a:bodyPr>
          <a:lstStyle/>
          <a:p>
            <a:r>
              <a:rPr lang="es-MX" dirty="0" err="1"/>
              <a:t>Identify</a:t>
            </a:r>
            <a:r>
              <a:rPr lang="es-MX" dirty="0"/>
              <a:t> </a:t>
            </a:r>
            <a:r>
              <a:rPr lang="es-MX" dirty="0" err="1"/>
              <a:t>individuals</a:t>
            </a:r>
            <a:r>
              <a:rPr lang="es-MX" dirty="0"/>
              <a:t> </a:t>
            </a:r>
            <a:r>
              <a:rPr lang="es-MX" dirty="0" err="1"/>
              <a:t>that</a:t>
            </a:r>
            <a:r>
              <a:rPr lang="es-MX" dirty="0"/>
              <a:t> are </a:t>
            </a:r>
            <a:r>
              <a:rPr lang="es-MX" dirty="0" err="1"/>
              <a:t>very</a:t>
            </a:r>
            <a:r>
              <a:rPr lang="es-MX" dirty="0"/>
              <a:t> active</a:t>
            </a:r>
            <a:endParaRPr lang="en-US" dirty="0"/>
          </a:p>
        </p:txBody>
      </p:sp>
      <p:sp>
        <p:nvSpPr>
          <p:cNvPr id="84" name="TextBox 83">
            <a:extLst>
              <a:ext uri="{FF2B5EF4-FFF2-40B4-BE49-F238E27FC236}">
                <a16:creationId xmlns:a16="http://schemas.microsoft.com/office/drawing/2014/main" id="{F5BBABF4-2EA1-4E7C-BAED-8564364E0CAE}"/>
              </a:ext>
            </a:extLst>
          </p:cNvPr>
          <p:cNvSpPr txBox="1"/>
          <p:nvPr/>
        </p:nvSpPr>
        <p:spPr>
          <a:xfrm>
            <a:off x="6451745" y="2360587"/>
            <a:ext cx="4022961" cy="369332"/>
          </a:xfrm>
          <a:prstGeom prst="rect">
            <a:avLst/>
          </a:prstGeom>
          <a:noFill/>
        </p:spPr>
        <p:txBody>
          <a:bodyPr wrap="none" rtlCol="0">
            <a:spAutoFit/>
          </a:bodyPr>
          <a:lstStyle/>
          <a:p>
            <a:r>
              <a:rPr lang="es-MX" dirty="0" err="1"/>
              <a:t>Identify</a:t>
            </a:r>
            <a:r>
              <a:rPr lang="es-MX" dirty="0"/>
              <a:t> </a:t>
            </a:r>
            <a:r>
              <a:rPr lang="es-MX" dirty="0" err="1"/>
              <a:t>individuals</a:t>
            </a:r>
            <a:r>
              <a:rPr lang="es-MX" dirty="0"/>
              <a:t> </a:t>
            </a:r>
            <a:r>
              <a:rPr lang="es-MX" dirty="0" err="1"/>
              <a:t>that</a:t>
            </a:r>
            <a:r>
              <a:rPr lang="es-MX" dirty="0"/>
              <a:t> are </a:t>
            </a:r>
            <a:r>
              <a:rPr lang="es-MX" dirty="0" err="1"/>
              <a:t>intermediate</a:t>
            </a:r>
            <a:endParaRPr lang="en-US" dirty="0"/>
          </a:p>
        </p:txBody>
      </p:sp>
    </p:spTree>
    <p:extLst>
      <p:ext uri="{BB962C8B-B14F-4D97-AF65-F5344CB8AC3E}">
        <p14:creationId xmlns:p14="http://schemas.microsoft.com/office/powerpoint/2010/main" val="144005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40</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905506"/>
            <a:ext cx="7588972" cy="3046988"/>
          </a:xfrm>
          <a:prstGeom prst="rect">
            <a:avLst/>
          </a:prstGeom>
          <a:noFill/>
        </p:spPr>
        <p:txBody>
          <a:bodyPr wrap="square" rtlCol="0">
            <a:spAutoFit/>
          </a:bodyPr>
          <a:lstStyle/>
          <a:p>
            <a:r>
              <a:rPr lang="es-MX" sz="4800" dirty="0"/>
              <a:t>Connection measures:</a:t>
            </a:r>
          </a:p>
          <a:p>
            <a:pPr marL="285750" indent="-285750">
              <a:buFont typeface="Arial" panose="020B0604020202020204" pitchFamily="34" charset="0"/>
              <a:buChar char="•"/>
            </a:pPr>
            <a:r>
              <a:rPr lang="es-MX" sz="4800" dirty="0"/>
              <a:t>Path length</a:t>
            </a:r>
          </a:p>
          <a:p>
            <a:pPr marL="285750" indent="-285750">
              <a:buFont typeface="Arial" panose="020B0604020202020204" pitchFamily="34" charset="0"/>
              <a:buChar char="•"/>
            </a:pPr>
            <a:r>
              <a:rPr lang="es-MX" sz="4800" dirty="0"/>
              <a:t>Geodesic distance</a:t>
            </a:r>
          </a:p>
          <a:p>
            <a:pPr marL="285750" indent="-285750">
              <a:buFont typeface="Arial" panose="020B0604020202020204" pitchFamily="34" charset="0"/>
              <a:buChar char="•"/>
            </a:pPr>
            <a:r>
              <a:rPr lang="es-MX" sz="4800" dirty="0"/>
              <a:t>Farness</a:t>
            </a:r>
            <a:endParaRPr lang="en-US" sz="4800" dirty="0"/>
          </a:p>
        </p:txBody>
      </p:sp>
    </p:spTree>
    <p:extLst>
      <p:ext uri="{BB962C8B-B14F-4D97-AF65-F5344CB8AC3E}">
        <p14:creationId xmlns:p14="http://schemas.microsoft.com/office/powerpoint/2010/main" val="94117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8562920" cy="1077218"/>
          </a:xfrm>
          <a:prstGeom prst="rect">
            <a:avLst/>
          </a:prstGeom>
          <a:noFill/>
        </p:spPr>
        <p:txBody>
          <a:bodyPr wrap="square" rtlCol="0">
            <a:spAutoFit/>
          </a:bodyPr>
          <a:lstStyle/>
          <a:p>
            <a:r>
              <a:rPr lang="es-MX" sz="3600" b="1" dirty="0">
                <a:solidFill>
                  <a:schemeClr val="accent1">
                    <a:lumMod val="50000"/>
                  </a:schemeClr>
                </a:solidFill>
              </a:rPr>
              <a:t>Path length</a:t>
            </a:r>
            <a:r>
              <a:rPr lang="es-MX" sz="3600" dirty="0"/>
              <a:t> </a:t>
            </a:r>
            <a:r>
              <a:rPr lang="es-MX" sz="2800" dirty="0"/>
              <a:t>Number of steps to get from node </a:t>
            </a:r>
            <a:r>
              <a:rPr lang="es-MX" sz="2800" i="1" dirty="0"/>
              <a:t>i</a:t>
            </a:r>
            <a:r>
              <a:rPr lang="es-MX" sz="2800" dirty="0"/>
              <a:t> to node </a:t>
            </a:r>
            <a:r>
              <a:rPr lang="es-MX" sz="2800" i="1" dirty="0"/>
              <a:t>j</a:t>
            </a:r>
            <a:endParaRPr lang="es-MX" sz="2800" dirty="0"/>
          </a:p>
        </p:txBody>
      </p:sp>
      <p:sp>
        <p:nvSpPr>
          <p:cNvPr id="62" name="Oval 27">
            <a:extLst>
              <a:ext uri="{FF2B5EF4-FFF2-40B4-BE49-F238E27FC236}">
                <a16:creationId xmlns:a16="http://schemas.microsoft.com/office/drawing/2014/main" id="{E82A26DD-0076-4241-8055-C0C0FD41476E}"/>
              </a:ext>
            </a:extLst>
          </p:cNvPr>
          <p:cNvSpPr/>
          <p:nvPr/>
        </p:nvSpPr>
        <p:spPr>
          <a:xfrm>
            <a:off x="4354881" y="5257398"/>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63" name="Oval 28">
            <a:extLst>
              <a:ext uri="{FF2B5EF4-FFF2-40B4-BE49-F238E27FC236}">
                <a16:creationId xmlns:a16="http://schemas.microsoft.com/office/drawing/2014/main" id="{9E6147BC-2589-414B-9238-C876D2DF4B4B}"/>
              </a:ext>
            </a:extLst>
          </p:cNvPr>
          <p:cNvSpPr/>
          <p:nvPr/>
        </p:nvSpPr>
        <p:spPr>
          <a:xfrm rot="18948701">
            <a:off x="4971464" y="579218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29">
            <a:extLst>
              <a:ext uri="{FF2B5EF4-FFF2-40B4-BE49-F238E27FC236}">
                <a16:creationId xmlns:a16="http://schemas.microsoft.com/office/drawing/2014/main" id="{8AD0856B-F15D-4F82-AC84-AFC838CCFFC7}"/>
              </a:ext>
            </a:extLst>
          </p:cNvPr>
          <p:cNvSpPr/>
          <p:nvPr/>
        </p:nvSpPr>
        <p:spPr>
          <a:xfrm rot="18434259">
            <a:off x="6347427" y="557959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30">
            <a:extLst>
              <a:ext uri="{FF2B5EF4-FFF2-40B4-BE49-F238E27FC236}">
                <a16:creationId xmlns:a16="http://schemas.microsoft.com/office/drawing/2014/main" id="{FC15AC29-448F-43E6-93E9-118986536BCF}"/>
              </a:ext>
            </a:extLst>
          </p:cNvPr>
          <p:cNvSpPr/>
          <p:nvPr/>
        </p:nvSpPr>
        <p:spPr>
          <a:xfrm rot="20828378">
            <a:off x="6747073" y="4853394"/>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US" dirty="0"/>
          </a:p>
        </p:txBody>
      </p:sp>
      <p:sp>
        <p:nvSpPr>
          <p:cNvPr id="66" name="Oval 31">
            <a:extLst>
              <a:ext uri="{FF2B5EF4-FFF2-40B4-BE49-F238E27FC236}">
                <a16:creationId xmlns:a16="http://schemas.microsoft.com/office/drawing/2014/main" id="{4367D4E7-CB50-40AE-8383-E3CB15002CEA}"/>
              </a:ext>
            </a:extLst>
          </p:cNvPr>
          <p:cNvSpPr/>
          <p:nvPr/>
        </p:nvSpPr>
        <p:spPr>
          <a:xfrm rot="3181082">
            <a:off x="4571777" y="4392016"/>
            <a:ext cx="312420" cy="312420"/>
          </a:xfrm>
          <a:prstGeom prst="ellipse">
            <a:avLst/>
          </a:prstGeom>
          <a:solidFill>
            <a:schemeClr val="accent6">
              <a:lumMod val="5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32">
            <a:extLst>
              <a:ext uri="{FF2B5EF4-FFF2-40B4-BE49-F238E27FC236}">
                <a16:creationId xmlns:a16="http://schemas.microsoft.com/office/drawing/2014/main" id="{98EC683B-E441-4291-8FAB-C393FC1D3650}"/>
              </a:ext>
            </a:extLst>
          </p:cNvPr>
          <p:cNvSpPr/>
          <p:nvPr/>
        </p:nvSpPr>
        <p:spPr>
          <a:xfrm rot="21031883">
            <a:off x="3519128" y="423609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33">
            <a:extLst>
              <a:ext uri="{FF2B5EF4-FFF2-40B4-BE49-F238E27FC236}">
                <a16:creationId xmlns:a16="http://schemas.microsoft.com/office/drawing/2014/main" id="{09A9BB59-43D8-4605-8C64-0327AC452B85}"/>
              </a:ext>
            </a:extLst>
          </p:cNvPr>
          <p:cNvSpPr/>
          <p:nvPr/>
        </p:nvSpPr>
        <p:spPr>
          <a:xfrm>
            <a:off x="3554140" y="500960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34">
            <a:extLst>
              <a:ext uri="{FF2B5EF4-FFF2-40B4-BE49-F238E27FC236}">
                <a16:creationId xmlns:a16="http://schemas.microsoft.com/office/drawing/2014/main" id="{407C4A56-B8A0-4EFA-AA4C-9F59B976DB81}"/>
              </a:ext>
            </a:extLst>
          </p:cNvPr>
          <p:cNvCxnSpPr>
            <a:cxnSpLocks/>
            <a:stCxn id="67" idx="6"/>
            <a:endCxn id="66" idx="3"/>
          </p:cNvCxnSpPr>
          <p:nvPr/>
        </p:nvCxnSpPr>
        <p:spPr>
          <a:xfrm>
            <a:off x="3829420" y="4366606"/>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35">
            <a:extLst>
              <a:ext uri="{FF2B5EF4-FFF2-40B4-BE49-F238E27FC236}">
                <a16:creationId xmlns:a16="http://schemas.microsoft.com/office/drawing/2014/main" id="{B1E6A597-1245-4AD6-87AD-FDAF531A5279}"/>
              </a:ext>
            </a:extLst>
          </p:cNvPr>
          <p:cNvCxnSpPr>
            <a:cxnSpLocks/>
            <a:stCxn id="67" idx="4"/>
            <a:endCxn id="68" idx="0"/>
          </p:cNvCxnSpPr>
          <p:nvPr/>
        </p:nvCxnSpPr>
        <p:spPr>
          <a:xfrm>
            <a:off x="3701036" y="4546386"/>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36">
            <a:extLst>
              <a:ext uri="{FF2B5EF4-FFF2-40B4-BE49-F238E27FC236}">
                <a16:creationId xmlns:a16="http://schemas.microsoft.com/office/drawing/2014/main" id="{7D84462A-29C8-43C7-BA55-05F43EC775B7}"/>
              </a:ext>
            </a:extLst>
          </p:cNvPr>
          <p:cNvCxnSpPr>
            <a:cxnSpLocks/>
            <a:stCxn id="66" idx="5"/>
            <a:endCxn id="62" idx="0"/>
          </p:cNvCxnSpPr>
          <p:nvPr/>
        </p:nvCxnSpPr>
        <p:spPr>
          <a:xfrm flipH="1">
            <a:off x="4511091" y="4702909"/>
            <a:ext cx="195107" cy="554489"/>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Oval 37">
            <a:extLst>
              <a:ext uri="{FF2B5EF4-FFF2-40B4-BE49-F238E27FC236}">
                <a16:creationId xmlns:a16="http://schemas.microsoft.com/office/drawing/2014/main" id="{DFBC2714-6D95-416E-8F85-EB82A8BCE122}"/>
              </a:ext>
            </a:extLst>
          </p:cNvPr>
          <p:cNvSpPr/>
          <p:nvPr/>
        </p:nvSpPr>
        <p:spPr>
          <a:xfrm rot="18848667">
            <a:off x="5126032" y="477770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38">
            <a:extLst>
              <a:ext uri="{FF2B5EF4-FFF2-40B4-BE49-F238E27FC236}">
                <a16:creationId xmlns:a16="http://schemas.microsoft.com/office/drawing/2014/main" id="{48B0372E-E797-4021-B79F-26039F85BC31}"/>
              </a:ext>
            </a:extLst>
          </p:cNvPr>
          <p:cNvCxnSpPr>
            <a:cxnSpLocks/>
            <a:stCxn id="66" idx="7"/>
            <a:endCxn id="82" idx="0"/>
          </p:cNvCxnSpPr>
          <p:nvPr/>
        </p:nvCxnSpPr>
        <p:spPr>
          <a:xfrm>
            <a:off x="4882670" y="4570015"/>
            <a:ext cx="287478" cy="25510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Oval 39">
            <a:extLst>
              <a:ext uri="{FF2B5EF4-FFF2-40B4-BE49-F238E27FC236}">
                <a16:creationId xmlns:a16="http://schemas.microsoft.com/office/drawing/2014/main" id="{49EFE1FD-C435-41C5-9E0C-70253B504C17}"/>
              </a:ext>
            </a:extLst>
          </p:cNvPr>
          <p:cNvSpPr/>
          <p:nvPr/>
        </p:nvSpPr>
        <p:spPr>
          <a:xfrm rot="15721364">
            <a:off x="5638362" y="3749957"/>
            <a:ext cx="312420" cy="312420"/>
          </a:xfrm>
          <a:prstGeom prst="ellipse">
            <a:avLst/>
          </a:prstGeom>
          <a:solidFill>
            <a:schemeClr val="accent6">
              <a:lumMod val="5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40">
            <a:extLst>
              <a:ext uri="{FF2B5EF4-FFF2-40B4-BE49-F238E27FC236}">
                <a16:creationId xmlns:a16="http://schemas.microsoft.com/office/drawing/2014/main" id="{6A9CC2B9-AD11-465F-AB27-68BDE0BB91BD}"/>
              </a:ext>
            </a:extLst>
          </p:cNvPr>
          <p:cNvCxnSpPr>
            <a:cxnSpLocks/>
            <a:stCxn id="66" idx="0"/>
            <a:endCxn id="84" idx="0"/>
          </p:cNvCxnSpPr>
          <p:nvPr/>
        </p:nvCxnSpPr>
        <p:spPr>
          <a:xfrm flipV="1">
            <a:off x="4852771" y="3927846"/>
            <a:ext cx="787103" cy="52641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41">
            <a:extLst>
              <a:ext uri="{FF2B5EF4-FFF2-40B4-BE49-F238E27FC236}">
                <a16:creationId xmlns:a16="http://schemas.microsoft.com/office/drawing/2014/main" id="{B328BED8-5C3E-4671-BD7B-FD3E2A79007B}"/>
              </a:ext>
            </a:extLst>
          </p:cNvPr>
          <p:cNvCxnSpPr>
            <a:cxnSpLocks/>
            <a:stCxn id="62" idx="5"/>
            <a:endCxn id="63" idx="0"/>
          </p:cNvCxnSpPr>
          <p:nvPr/>
        </p:nvCxnSpPr>
        <p:spPr>
          <a:xfrm>
            <a:off x="4621548" y="5524065"/>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D51FAAE5-6434-4A12-9CBC-7641DBE091C2}"/>
              </a:ext>
            </a:extLst>
          </p:cNvPr>
          <p:cNvCxnSpPr>
            <a:cxnSpLocks/>
            <a:stCxn id="84" idx="3"/>
            <a:endCxn id="65" idx="1"/>
          </p:cNvCxnSpPr>
          <p:nvPr/>
        </p:nvCxnSpPr>
        <p:spPr>
          <a:xfrm>
            <a:off x="5919289" y="4000226"/>
            <a:ext cx="851723" cy="926277"/>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43">
            <a:extLst>
              <a:ext uri="{FF2B5EF4-FFF2-40B4-BE49-F238E27FC236}">
                <a16:creationId xmlns:a16="http://schemas.microsoft.com/office/drawing/2014/main" id="{8396B33E-F29C-40B3-A2D2-71372B5A3C4F}"/>
              </a:ext>
            </a:extLst>
          </p:cNvPr>
          <p:cNvCxnSpPr>
            <a:cxnSpLocks/>
            <a:stCxn id="64" idx="6"/>
            <a:endCxn id="65" idx="3"/>
          </p:cNvCxnSpPr>
          <p:nvPr/>
        </p:nvCxnSpPr>
        <p:spPr>
          <a:xfrm flipV="1">
            <a:off x="6598163" y="5141875"/>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Oval 44">
            <a:extLst>
              <a:ext uri="{FF2B5EF4-FFF2-40B4-BE49-F238E27FC236}">
                <a16:creationId xmlns:a16="http://schemas.microsoft.com/office/drawing/2014/main" id="{0C079E3F-5E60-413E-B2A3-F4CD688B2BF1}"/>
              </a:ext>
            </a:extLst>
          </p:cNvPr>
          <p:cNvSpPr/>
          <p:nvPr/>
        </p:nvSpPr>
        <p:spPr>
          <a:xfrm rot="281712">
            <a:off x="6785346" y="39749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45">
            <a:extLst>
              <a:ext uri="{FF2B5EF4-FFF2-40B4-BE49-F238E27FC236}">
                <a16:creationId xmlns:a16="http://schemas.microsoft.com/office/drawing/2014/main" id="{D28D0F79-849A-46A7-A742-A192F3CB8F0F}"/>
              </a:ext>
            </a:extLst>
          </p:cNvPr>
          <p:cNvCxnSpPr>
            <a:cxnSpLocks/>
            <a:stCxn id="89" idx="4"/>
            <a:endCxn id="65" idx="0"/>
          </p:cNvCxnSpPr>
          <p:nvPr/>
        </p:nvCxnSpPr>
        <p:spPr>
          <a:xfrm flipH="1">
            <a:off x="6868514" y="4286855"/>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Oval 46">
            <a:extLst>
              <a:ext uri="{FF2B5EF4-FFF2-40B4-BE49-F238E27FC236}">
                <a16:creationId xmlns:a16="http://schemas.microsoft.com/office/drawing/2014/main" id="{04FA2F00-5765-4915-8ED0-B7B18E6AAB20}"/>
              </a:ext>
            </a:extLst>
          </p:cNvPr>
          <p:cNvSpPr/>
          <p:nvPr/>
        </p:nvSpPr>
        <p:spPr>
          <a:xfrm rot="1467388">
            <a:off x="7415467" y="533973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47">
            <a:extLst>
              <a:ext uri="{FF2B5EF4-FFF2-40B4-BE49-F238E27FC236}">
                <a16:creationId xmlns:a16="http://schemas.microsoft.com/office/drawing/2014/main" id="{0E5972AA-6DC3-4531-B209-57BA7ED9D510}"/>
              </a:ext>
            </a:extLst>
          </p:cNvPr>
          <p:cNvCxnSpPr>
            <a:cxnSpLocks/>
            <a:stCxn id="65" idx="5"/>
            <a:endCxn id="91" idx="2"/>
          </p:cNvCxnSpPr>
          <p:nvPr/>
        </p:nvCxnSpPr>
        <p:spPr>
          <a:xfrm>
            <a:off x="7035554" y="5092705"/>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TextBox 33">
            <a:extLst>
              <a:ext uri="{FF2B5EF4-FFF2-40B4-BE49-F238E27FC236}">
                <a16:creationId xmlns:a16="http://schemas.microsoft.com/office/drawing/2014/main" id="{C856B107-45E6-4480-86F1-F06D4F5D88EC}"/>
              </a:ext>
            </a:extLst>
          </p:cNvPr>
          <p:cNvSpPr txBox="1"/>
          <p:nvPr/>
        </p:nvSpPr>
        <p:spPr>
          <a:xfrm>
            <a:off x="1744904" y="2212872"/>
            <a:ext cx="8562920" cy="646331"/>
          </a:xfrm>
          <a:prstGeom prst="rect">
            <a:avLst/>
          </a:prstGeom>
          <a:noFill/>
        </p:spPr>
        <p:txBody>
          <a:bodyPr wrap="square" rtlCol="0">
            <a:spAutoFit/>
          </a:bodyPr>
          <a:lstStyle/>
          <a:p>
            <a:r>
              <a:rPr lang="es-MX" sz="3600" b="1" dirty="0">
                <a:solidFill>
                  <a:schemeClr val="accent1">
                    <a:lumMod val="50000"/>
                  </a:schemeClr>
                </a:solidFill>
              </a:rPr>
              <a:t>Geodesic distance </a:t>
            </a:r>
            <a:r>
              <a:rPr lang="es-MX" sz="2800" dirty="0"/>
              <a:t>The shortest path length</a:t>
            </a:r>
          </a:p>
        </p:txBody>
      </p:sp>
      <p:cxnSp>
        <p:nvCxnSpPr>
          <p:cNvPr id="95" name="Straight Arrow Connector 42">
            <a:extLst>
              <a:ext uri="{FF2B5EF4-FFF2-40B4-BE49-F238E27FC236}">
                <a16:creationId xmlns:a16="http://schemas.microsoft.com/office/drawing/2014/main" id="{01A43285-13B4-4D1C-A7A5-3A63C67C9C56}"/>
              </a:ext>
            </a:extLst>
          </p:cNvPr>
          <p:cNvCxnSpPr>
            <a:cxnSpLocks/>
            <a:stCxn id="62" idx="6"/>
            <a:endCxn id="65" idx="2"/>
          </p:cNvCxnSpPr>
          <p:nvPr/>
        </p:nvCxnSpPr>
        <p:spPr>
          <a:xfrm flipV="1">
            <a:off x="4667301" y="5044373"/>
            <a:ext cx="2083690" cy="36923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ruta 11">
            <a:extLst>
              <a:ext uri="{FF2B5EF4-FFF2-40B4-BE49-F238E27FC236}">
                <a16:creationId xmlns:a16="http://schemas.microsoft.com/office/drawing/2014/main" id="{125FB99C-BABE-4344-97B6-602C3E1F548D}"/>
              </a:ext>
            </a:extLst>
          </p:cNvPr>
          <p:cNvSpPr txBox="1"/>
          <p:nvPr/>
        </p:nvSpPr>
        <p:spPr>
          <a:xfrm>
            <a:off x="4828985" y="3620570"/>
            <a:ext cx="505944" cy="523220"/>
          </a:xfrm>
          <a:prstGeom prst="rect">
            <a:avLst/>
          </a:prstGeom>
          <a:noFill/>
        </p:spPr>
        <p:txBody>
          <a:bodyPr wrap="square" rtlCol="0">
            <a:spAutoFit/>
          </a:bodyPr>
          <a:lstStyle/>
          <a:p>
            <a:r>
              <a:rPr lang="en-GB" sz="2800" b="1" dirty="0">
                <a:solidFill>
                  <a:srgbClr val="FF0000"/>
                </a:solidFill>
              </a:rPr>
              <a:t>3</a:t>
            </a:r>
            <a:endParaRPr lang="sv-SE" sz="2800" b="1" dirty="0">
              <a:solidFill>
                <a:srgbClr val="FF0000"/>
              </a:solidFill>
            </a:endParaRPr>
          </a:p>
        </p:txBody>
      </p:sp>
      <p:sp>
        <p:nvSpPr>
          <p:cNvPr id="96" name="textruta 95">
            <a:extLst>
              <a:ext uri="{FF2B5EF4-FFF2-40B4-BE49-F238E27FC236}">
                <a16:creationId xmlns:a16="http://schemas.microsoft.com/office/drawing/2014/main" id="{9EBDEDEB-9641-4B9C-89C4-AC60AF6C4DDB}"/>
              </a:ext>
            </a:extLst>
          </p:cNvPr>
          <p:cNvSpPr txBox="1"/>
          <p:nvPr/>
        </p:nvSpPr>
        <p:spPr>
          <a:xfrm>
            <a:off x="5559412" y="5289083"/>
            <a:ext cx="505944" cy="523220"/>
          </a:xfrm>
          <a:prstGeom prst="rect">
            <a:avLst/>
          </a:prstGeom>
          <a:noFill/>
        </p:spPr>
        <p:txBody>
          <a:bodyPr wrap="square" rtlCol="0">
            <a:spAutoFit/>
          </a:bodyPr>
          <a:lstStyle/>
          <a:p>
            <a:r>
              <a:rPr lang="en-GB" sz="2800" b="1" dirty="0">
                <a:solidFill>
                  <a:srgbClr val="FF0000"/>
                </a:solidFill>
              </a:rPr>
              <a:t>1</a:t>
            </a:r>
            <a:endParaRPr lang="sv-SE" sz="2800" b="1" dirty="0">
              <a:solidFill>
                <a:srgbClr val="FF0000"/>
              </a:solidFill>
            </a:endParaRPr>
          </a:p>
        </p:txBody>
      </p:sp>
    </p:spTree>
    <p:extLst>
      <p:ext uri="{BB962C8B-B14F-4D97-AF65-F5344CB8AC3E}">
        <p14:creationId xmlns:p14="http://schemas.microsoft.com/office/powerpoint/2010/main" val="2096595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8562920" cy="646331"/>
          </a:xfrm>
          <a:prstGeom prst="rect">
            <a:avLst/>
          </a:prstGeom>
          <a:noFill/>
        </p:spPr>
        <p:txBody>
          <a:bodyPr wrap="square" rtlCol="0">
            <a:spAutoFit/>
          </a:bodyPr>
          <a:lstStyle/>
          <a:p>
            <a:r>
              <a:rPr lang="es-MX" sz="3600" b="1" dirty="0">
                <a:solidFill>
                  <a:schemeClr val="accent1">
                    <a:lumMod val="50000"/>
                  </a:schemeClr>
                </a:solidFill>
              </a:rPr>
              <a:t>Farness </a:t>
            </a:r>
            <a:r>
              <a:rPr lang="es-MX" sz="2800" dirty="0"/>
              <a:t>Sum of the shortest paths (in or out) </a:t>
            </a:r>
          </a:p>
        </p:txBody>
      </p:sp>
      <p:sp>
        <p:nvSpPr>
          <p:cNvPr id="62" name="Oval 27">
            <a:extLst>
              <a:ext uri="{FF2B5EF4-FFF2-40B4-BE49-F238E27FC236}">
                <a16:creationId xmlns:a16="http://schemas.microsoft.com/office/drawing/2014/main" id="{E82A26DD-0076-4241-8055-C0C0FD41476E}"/>
              </a:ext>
            </a:extLst>
          </p:cNvPr>
          <p:cNvSpPr/>
          <p:nvPr/>
        </p:nvSpPr>
        <p:spPr>
          <a:xfrm>
            <a:off x="4354881" y="4777895"/>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28">
            <a:extLst>
              <a:ext uri="{FF2B5EF4-FFF2-40B4-BE49-F238E27FC236}">
                <a16:creationId xmlns:a16="http://schemas.microsoft.com/office/drawing/2014/main" id="{9E6147BC-2589-414B-9238-C876D2DF4B4B}"/>
              </a:ext>
            </a:extLst>
          </p:cNvPr>
          <p:cNvSpPr/>
          <p:nvPr/>
        </p:nvSpPr>
        <p:spPr>
          <a:xfrm rot="18948701">
            <a:off x="4971464" y="5312679"/>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29">
            <a:extLst>
              <a:ext uri="{FF2B5EF4-FFF2-40B4-BE49-F238E27FC236}">
                <a16:creationId xmlns:a16="http://schemas.microsoft.com/office/drawing/2014/main" id="{8AD0856B-F15D-4F82-AC84-AFC838CCFFC7}"/>
              </a:ext>
            </a:extLst>
          </p:cNvPr>
          <p:cNvSpPr/>
          <p:nvPr/>
        </p:nvSpPr>
        <p:spPr>
          <a:xfrm rot="18434259">
            <a:off x="6347427" y="510009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30">
            <a:extLst>
              <a:ext uri="{FF2B5EF4-FFF2-40B4-BE49-F238E27FC236}">
                <a16:creationId xmlns:a16="http://schemas.microsoft.com/office/drawing/2014/main" id="{FC15AC29-448F-43E6-93E9-118986536BCF}"/>
              </a:ext>
            </a:extLst>
          </p:cNvPr>
          <p:cNvSpPr/>
          <p:nvPr/>
        </p:nvSpPr>
        <p:spPr>
          <a:xfrm rot="20828378">
            <a:off x="6747073" y="4373891"/>
            <a:ext cx="312420" cy="312420"/>
          </a:xfrm>
          <a:prstGeom prst="ellipse">
            <a:avLst/>
          </a:prstGeom>
          <a:solidFill>
            <a:schemeClr val="accent6">
              <a:lumMod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US" dirty="0"/>
          </a:p>
        </p:txBody>
      </p:sp>
      <p:sp>
        <p:nvSpPr>
          <p:cNvPr id="66" name="Oval 31">
            <a:extLst>
              <a:ext uri="{FF2B5EF4-FFF2-40B4-BE49-F238E27FC236}">
                <a16:creationId xmlns:a16="http://schemas.microsoft.com/office/drawing/2014/main" id="{4367D4E7-CB50-40AE-8383-E3CB15002CEA}"/>
              </a:ext>
            </a:extLst>
          </p:cNvPr>
          <p:cNvSpPr/>
          <p:nvPr/>
        </p:nvSpPr>
        <p:spPr>
          <a:xfrm rot="3181082">
            <a:off x="4571777" y="3912513"/>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32">
            <a:extLst>
              <a:ext uri="{FF2B5EF4-FFF2-40B4-BE49-F238E27FC236}">
                <a16:creationId xmlns:a16="http://schemas.microsoft.com/office/drawing/2014/main" id="{98EC683B-E441-4291-8FAB-C393FC1D3650}"/>
              </a:ext>
            </a:extLst>
          </p:cNvPr>
          <p:cNvSpPr/>
          <p:nvPr/>
        </p:nvSpPr>
        <p:spPr>
          <a:xfrm rot="21031883">
            <a:off x="3519128" y="3756591"/>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33">
            <a:extLst>
              <a:ext uri="{FF2B5EF4-FFF2-40B4-BE49-F238E27FC236}">
                <a16:creationId xmlns:a16="http://schemas.microsoft.com/office/drawing/2014/main" id="{09A9BB59-43D8-4605-8C64-0327AC452B85}"/>
              </a:ext>
            </a:extLst>
          </p:cNvPr>
          <p:cNvSpPr/>
          <p:nvPr/>
        </p:nvSpPr>
        <p:spPr>
          <a:xfrm>
            <a:off x="3554140" y="453010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34">
            <a:extLst>
              <a:ext uri="{FF2B5EF4-FFF2-40B4-BE49-F238E27FC236}">
                <a16:creationId xmlns:a16="http://schemas.microsoft.com/office/drawing/2014/main" id="{407C4A56-B8A0-4EFA-AA4C-9F59B976DB81}"/>
              </a:ext>
            </a:extLst>
          </p:cNvPr>
          <p:cNvCxnSpPr>
            <a:cxnSpLocks/>
            <a:stCxn id="67" idx="6"/>
            <a:endCxn id="66" idx="3"/>
          </p:cNvCxnSpPr>
          <p:nvPr/>
        </p:nvCxnSpPr>
        <p:spPr>
          <a:xfrm>
            <a:off x="3829420" y="3887103"/>
            <a:ext cx="743884" cy="159831"/>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35">
            <a:extLst>
              <a:ext uri="{FF2B5EF4-FFF2-40B4-BE49-F238E27FC236}">
                <a16:creationId xmlns:a16="http://schemas.microsoft.com/office/drawing/2014/main" id="{B1E6A597-1245-4AD6-87AD-FDAF531A5279}"/>
              </a:ext>
            </a:extLst>
          </p:cNvPr>
          <p:cNvCxnSpPr>
            <a:cxnSpLocks/>
            <a:stCxn id="67" idx="4"/>
            <a:endCxn id="68" idx="0"/>
          </p:cNvCxnSpPr>
          <p:nvPr/>
        </p:nvCxnSpPr>
        <p:spPr>
          <a:xfrm>
            <a:off x="3701036" y="4066883"/>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36">
            <a:extLst>
              <a:ext uri="{FF2B5EF4-FFF2-40B4-BE49-F238E27FC236}">
                <a16:creationId xmlns:a16="http://schemas.microsoft.com/office/drawing/2014/main" id="{7D84462A-29C8-43C7-BA55-05F43EC775B7}"/>
              </a:ext>
            </a:extLst>
          </p:cNvPr>
          <p:cNvCxnSpPr>
            <a:cxnSpLocks/>
            <a:stCxn id="66" idx="5"/>
            <a:endCxn id="62" idx="0"/>
          </p:cNvCxnSpPr>
          <p:nvPr/>
        </p:nvCxnSpPr>
        <p:spPr>
          <a:xfrm flipH="1">
            <a:off x="4511091" y="4223406"/>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Oval 37">
            <a:extLst>
              <a:ext uri="{FF2B5EF4-FFF2-40B4-BE49-F238E27FC236}">
                <a16:creationId xmlns:a16="http://schemas.microsoft.com/office/drawing/2014/main" id="{DFBC2714-6D95-416E-8F85-EB82A8BCE122}"/>
              </a:ext>
            </a:extLst>
          </p:cNvPr>
          <p:cNvSpPr/>
          <p:nvPr/>
        </p:nvSpPr>
        <p:spPr>
          <a:xfrm rot="18848667">
            <a:off x="4999411" y="4410265"/>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38">
            <a:extLst>
              <a:ext uri="{FF2B5EF4-FFF2-40B4-BE49-F238E27FC236}">
                <a16:creationId xmlns:a16="http://schemas.microsoft.com/office/drawing/2014/main" id="{48B0372E-E797-4021-B79F-26039F85BC31}"/>
              </a:ext>
            </a:extLst>
          </p:cNvPr>
          <p:cNvCxnSpPr>
            <a:cxnSpLocks/>
            <a:stCxn id="66" idx="6"/>
            <a:endCxn id="82" idx="0"/>
          </p:cNvCxnSpPr>
          <p:nvPr/>
        </p:nvCxnSpPr>
        <p:spPr>
          <a:xfrm>
            <a:off x="4821957" y="4193507"/>
            <a:ext cx="221570" cy="264172"/>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Oval 39">
            <a:extLst>
              <a:ext uri="{FF2B5EF4-FFF2-40B4-BE49-F238E27FC236}">
                <a16:creationId xmlns:a16="http://schemas.microsoft.com/office/drawing/2014/main" id="{49EFE1FD-C435-41C5-9E0C-70253B504C17}"/>
              </a:ext>
            </a:extLst>
          </p:cNvPr>
          <p:cNvSpPr/>
          <p:nvPr/>
        </p:nvSpPr>
        <p:spPr>
          <a:xfrm rot="15721364">
            <a:off x="5638362" y="3270454"/>
            <a:ext cx="312420" cy="312420"/>
          </a:xfrm>
          <a:prstGeom prst="ellipse">
            <a:avLst/>
          </a:prstGeom>
          <a:solidFill>
            <a:schemeClr val="accent6">
              <a:lumMod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40">
            <a:extLst>
              <a:ext uri="{FF2B5EF4-FFF2-40B4-BE49-F238E27FC236}">
                <a16:creationId xmlns:a16="http://schemas.microsoft.com/office/drawing/2014/main" id="{6A9CC2B9-AD11-465F-AB27-68BDE0BB91BD}"/>
              </a:ext>
            </a:extLst>
          </p:cNvPr>
          <p:cNvCxnSpPr>
            <a:cxnSpLocks/>
            <a:stCxn id="66" idx="0"/>
            <a:endCxn id="84" idx="0"/>
          </p:cNvCxnSpPr>
          <p:nvPr/>
        </p:nvCxnSpPr>
        <p:spPr>
          <a:xfrm flipV="1">
            <a:off x="4852771" y="3448343"/>
            <a:ext cx="787103" cy="52641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41">
            <a:extLst>
              <a:ext uri="{FF2B5EF4-FFF2-40B4-BE49-F238E27FC236}">
                <a16:creationId xmlns:a16="http://schemas.microsoft.com/office/drawing/2014/main" id="{B328BED8-5C3E-4671-BD7B-FD3E2A79007B}"/>
              </a:ext>
            </a:extLst>
          </p:cNvPr>
          <p:cNvCxnSpPr>
            <a:cxnSpLocks/>
            <a:stCxn id="62" idx="5"/>
            <a:endCxn id="63" idx="0"/>
          </p:cNvCxnSpPr>
          <p:nvPr/>
        </p:nvCxnSpPr>
        <p:spPr>
          <a:xfrm>
            <a:off x="4621548" y="5044562"/>
            <a:ext cx="397245" cy="312316"/>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D51FAAE5-6434-4A12-9CBC-7641DBE091C2}"/>
              </a:ext>
            </a:extLst>
          </p:cNvPr>
          <p:cNvCxnSpPr>
            <a:cxnSpLocks/>
            <a:stCxn id="84" idx="3"/>
            <a:endCxn id="65" idx="1"/>
          </p:cNvCxnSpPr>
          <p:nvPr/>
        </p:nvCxnSpPr>
        <p:spPr>
          <a:xfrm>
            <a:off x="5919289" y="3520723"/>
            <a:ext cx="851723" cy="926277"/>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43">
            <a:extLst>
              <a:ext uri="{FF2B5EF4-FFF2-40B4-BE49-F238E27FC236}">
                <a16:creationId xmlns:a16="http://schemas.microsoft.com/office/drawing/2014/main" id="{8396B33E-F29C-40B3-A2D2-71372B5A3C4F}"/>
              </a:ext>
            </a:extLst>
          </p:cNvPr>
          <p:cNvCxnSpPr>
            <a:cxnSpLocks/>
            <a:stCxn id="64" idx="6"/>
            <a:endCxn id="65" idx="3"/>
          </p:cNvCxnSpPr>
          <p:nvPr/>
        </p:nvCxnSpPr>
        <p:spPr>
          <a:xfrm flipV="1">
            <a:off x="6598163" y="4662372"/>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Oval 44">
            <a:extLst>
              <a:ext uri="{FF2B5EF4-FFF2-40B4-BE49-F238E27FC236}">
                <a16:creationId xmlns:a16="http://schemas.microsoft.com/office/drawing/2014/main" id="{0C079E3F-5E60-413E-B2A3-F4CD688B2BF1}"/>
              </a:ext>
            </a:extLst>
          </p:cNvPr>
          <p:cNvSpPr/>
          <p:nvPr/>
        </p:nvSpPr>
        <p:spPr>
          <a:xfrm rot="281712">
            <a:off x="6785346" y="349545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45">
            <a:extLst>
              <a:ext uri="{FF2B5EF4-FFF2-40B4-BE49-F238E27FC236}">
                <a16:creationId xmlns:a16="http://schemas.microsoft.com/office/drawing/2014/main" id="{D28D0F79-849A-46A7-A742-A192F3CB8F0F}"/>
              </a:ext>
            </a:extLst>
          </p:cNvPr>
          <p:cNvCxnSpPr>
            <a:cxnSpLocks/>
            <a:stCxn id="89" idx="4"/>
            <a:endCxn id="65" idx="0"/>
          </p:cNvCxnSpPr>
          <p:nvPr/>
        </p:nvCxnSpPr>
        <p:spPr>
          <a:xfrm flipH="1">
            <a:off x="6868514" y="3807352"/>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Oval 46">
            <a:extLst>
              <a:ext uri="{FF2B5EF4-FFF2-40B4-BE49-F238E27FC236}">
                <a16:creationId xmlns:a16="http://schemas.microsoft.com/office/drawing/2014/main" id="{04FA2F00-5765-4915-8ED0-B7B18E6AAB20}"/>
              </a:ext>
            </a:extLst>
          </p:cNvPr>
          <p:cNvSpPr/>
          <p:nvPr/>
        </p:nvSpPr>
        <p:spPr>
          <a:xfrm rot="1467388">
            <a:off x="7415467" y="486023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47">
            <a:extLst>
              <a:ext uri="{FF2B5EF4-FFF2-40B4-BE49-F238E27FC236}">
                <a16:creationId xmlns:a16="http://schemas.microsoft.com/office/drawing/2014/main" id="{0E5972AA-6DC3-4531-B209-57BA7ED9D510}"/>
              </a:ext>
            </a:extLst>
          </p:cNvPr>
          <p:cNvCxnSpPr>
            <a:cxnSpLocks/>
            <a:stCxn id="65" idx="5"/>
            <a:endCxn id="91" idx="2"/>
          </p:cNvCxnSpPr>
          <p:nvPr/>
        </p:nvCxnSpPr>
        <p:spPr>
          <a:xfrm>
            <a:off x="7035554" y="4613202"/>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ruta 1">
            <a:extLst>
              <a:ext uri="{FF2B5EF4-FFF2-40B4-BE49-F238E27FC236}">
                <a16:creationId xmlns:a16="http://schemas.microsoft.com/office/drawing/2014/main" id="{6EA62BDD-8AA5-4295-BED3-43A2CF7A1294}"/>
              </a:ext>
            </a:extLst>
          </p:cNvPr>
          <p:cNvSpPr txBox="1"/>
          <p:nvPr/>
        </p:nvSpPr>
        <p:spPr>
          <a:xfrm>
            <a:off x="3855118" y="2642986"/>
            <a:ext cx="3509693" cy="461665"/>
          </a:xfrm>
          <a:prstGeom prst="rect">
            <a:avLst/>
          </a:prstGeom>
          <a:noFill/>
        </p:spPr>
        <p:txBody>
          <a:bodyPr wrap="square" rtlCol="0">
            <a:spAutoFit/>
          </a:bodyPr>
          <a:lstStyle/>
          <a:p>
            <a:r>
              <a:rPr lang="en-GB" sz="2400" i="1" dirty="0" err="1"/>
              <a:t>outF</a:t>
            </a:r>
            <a:r>
              <a:rPr lang="en-GB" sz="2400" i="1" dirty="0"/>
              <a:t> = 1+2+3+3+1+2 = 12</a:t>
            </a:r>
            <a:endParaRPr lang="sv-SE" sz="2400" i="1" dirty="0"/>
          </a:p>
        </p:txBody>
      </p:sp>
      <p:cxnSp>
        <p:nvCxnSpPr>
          <p:cNvPr id="28" name="Straight Arrow Connector 42">
            <a:extLst>
              <a:ext uri="{FF2B5EF4-FFF2-40B4-BE49-F238E27FC236}">
                <a16:creationId xmlns:a16="http://schemas.microsoft.com/office/drawing/2014/main" id="{BA74EB3A-BC4A-4F71-B08D-C4109B8B509D}"/>
              </a:ext>
            </a:extLst>
          </p:cNvPr>
          <p:cNvCxnSpPr>
            <a:cxnSpLocks/>
            <a:stCxn id="62" idx="6"/>
            <a:endCxn id="65" idx="2"/>
          </p:cNvCxnSpPr>
          <p:nvPr/>
        </p:nvCxnSpPr>
        <p:spPr>
          <a:xfrm flipV="1">
            <a:off x="4667301" y="4564870"/>
            <a:ext cx="2083690" cy="369235"/>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83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43</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2393228" y="1905506"/>
            <a:ext cx="7588972" cy="3046988"/>
          </a:xfrm>
          <a:prstGeom prst="rect">
            <a:avLst/>
          </a:prstGeom>
          <a:noFill/>
        </p:spPr>
        <p:txBody>
          <a:bodyPr wrap="square" rtlCol="0">
            <a:spAutoFit/>
          </a:bodyPr>
          <a:lstStyle/>
          <a:p>
            <a:r>
              <a:rPr lang="es-MX" sz="4800" dirty="0" err="1"/>
              <a:t>Centrality</a:t>
            </a:r>
            <a:r>
              <a:rPr lang="es-MX" sz="4800" dirty="0"/>
              <a:t> </a:t>
            </a:r>
            <a:r>
              <a:rPr lang="es-MX" sz="4800" dirty="0" err="1"/>
              <a:t>measures</a:t>
            </a:r>
            <a:r>
              <a:rPr lang="es-MX" sz="4800" dirty="0"/>
              <a:t>:</a:t>
            </a:r>
          </a:p>
          <a:p>
            <a:pPr marL="285750" indent="-285750">
              <a:buFont typeface="Arial" panose="020B0604020202020204" pitchFamily="34" charset="0"/>
              <a:buChar char="•"/>
            </a:pPr>
            <a:r>
              <a:rPr lang="es-MX" sz="4800" dirty="0" err="1"/>
              <a:t>Degree</a:t>
            </a:r>
            <a:endParaRPr lang="es-MX" sz="4800" dirty="0"/>
          </a:p>
          <a:p>
            <a:pPr marL="285750" indent="-285750">
              <a:buFont typeface="Arial" panose="020B0604020202020204" pitchFamily="34" charset="0"/>
              <a:buChar char="•"/>
            </a:pPr>
            <a:r>
              <a:rPr lang="es-MX" sz="4800" dirty="0"/>
              <a:t>Betwenness</a:t>
            </a:r>
          </a:p>
          <a:p>
            <a:pPr marL="285750" indent="-285750">
              <a:buFont typeface="Arial" panose="020B0604020202020204" pitchFamily="34" charset="0"/>
              <a:buChar char="•"/>
            </a:pPr>
            <a:r>
              <a:rPr lang="es-MX" sz="4800" dirty="0" err="1"/>
              <a:t>Closeness</a:t>
            </a:r>
            <a:endParaRPr lang="en-US" sz="4800" dirty="0"/>
          </a:p>
        </p:txBody>
      </p:sp>
    </p:spTree>
    <p:extLst>
      <p:ext uri="{BB962C8B-B14F-4D97-AF65-F5344CB8AC3E}">
        <p14:creationId xmlns:p14="http://schemas.microsoft.com/office/powerpoint/2010/main" val="3881060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44</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20787" y="2157124"/>
                <a:ext cx="5258636" cy="646331"/>
              </a:xfrm>
              <a:prstGeom prst="rect">
                <a:avLst/>
              </a:prstGeom>
              <a:noFill/>
            </p:spPr>
            <p:txBody>
              <a:bodyPr wrap="square" rtlCol="0">
                <a:spAutoFit/>
              </a:bodyPr>
              <a:lstStyle/>
              <a:p>
                <a:pPr lvl="1"/>
                <a:r>
                  <a:rPr lang="es-MX" b="1" dirty="0" err="1">
                    <a:solidFill>
                      <a:srgbClr val="0070C0"/>
                    </a:solidFill>
                  </a:rPr>
                  <a:t>Outdegree</a:t>
                </a:r>
                <a:r>
                  <a:rPr lang="es-MX" b="1" dirty="0">
                    <a:solidFill>
                      <a:schemeClr val="accent1">
                        <a:lumMod val="50000"/>
                      </a:schemeClr>
                    </a:solidFill>
                  </a:rPr>
                  <a:t> </a:t>
                </a:r>
                <a14:m>
                  <m:oMath xmlns:m="http://schemas.openxmlformats.org/officeDocument/2006/math">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s-MX" dirty="0"/>
                  <a:t>: </a:t>
                </a:r>
                <a:r>
                  <a:rPr lang="es-MX" dirty="0" err="1"/>
                  <a:t>Number</a:t>
                </a:r>
                <a:r>
                  <a:rPr lang="es-MX" dirty="0"/>
                  <a:t> of </a:t>
                </a:r>
                <a:r>
                  <a:rPr lang="es-MX" dirty="0" err="1"/>
                  <a:t>edges</a:t>
                </a:r>
                <a:r>
                  <a:rPr lang="es-MX" dirty="0"/>
                  <a:t> </a:t>
                </a:r>
                <a:r>
                  <a:rPr lang="es-MX" dirty="0" err="1"/>
                  <a:t>originating</a:t>
                </a:r>
                <a:r>
                  <a:rPr lang="es-MX" dirty="0"/>
                  <a:t> </a:t>
                </a:r>
                <a:r>
                  <a:rPr lang="es-MX" dirty="0" err="1"/>
                  <a:t>from</a:t>
                </a:r>
                <a:r>
                  <a:rPr lang="es-MX" dirty="0"/>
                  <a:t> </a:t>
                </a:r>
                <a:r>
                  <a:rPr lang="es-MX" dirty="0" err="1"/>
                  <a:t>node</a:t>
                </a:r>
                <a:r>
                  <a:rPr lang="es-MX" dirty="0"/>
                  <a:t> </a:t>
                </a:r>
                <a:r>
                  <a:rPr lang="es-MX" i="1" dirty="0"/>
                  <a:t>i</a:t>
                </a:r>
                <a:r>
                  <a:rPr lang="es-MX" dirty="0"/>
                  <a:t>.</a:t>
                </a:r>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20787" y="2157124"/>
                <a:ext cx="5258636" cy="646331"/>
              </a:xfrm>
              <a:prstGeom prst="rect">
                <a:avLst/>
              </a:prstGeom>
              <a:blipFill>
                <a:blip r:embed="rId3"/>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9C2C86-7085-4370-8FA6-EC4D97D0AE1E}"/>
                  </a:ext>
                </a:extLst>
              </p:cNvPr>
              <p:cNvSpPr/>
              <p:nvPr/>
            </p:nvSpPr>
            <p:spPr>
              <a:xfrm>
                <a:off x="9967192" y="3477137"/>
                <a:ext cx="160614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6" name="Rectangle 5">
                <a:extLst>
                  <a:ext uri="{FF2B5EF4-FFF2-40B4-BE49-F238E27FC236}">
                    <a16:creationId xmlns:a16="http://schemas.microsoft.com/office/drawing/2014/main" id="{819C2C86-7085-4370-8FA6-EC4D97D0AE1E}"/>
                  </a:ext>
                </a:extLst>
              </p:cNvPr>
              <p:cNvSpPr>
                <a:spLocks noRot="1" noChangeAspect="1" noMove="1" noResize="1" noEditPoints="1" noAdjustHandles="1" noChangeArrowheads="1" noChangeShapeType="1" noTextEdit="1"/>
              </p:cNvSpPr>
              <p:nvPr/>
            </p:nvSpPr>
            <p:spPr>
              <a:xfrm>
                <a:off x="9967192" y="3477137"/>
                <a:ext cx="1606145" cy="6090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35E96B1-4F74-447C-B7D1-9CFB06BC205F}"/>
                  </a:ext>
                </a:extLst>
              </p:cNvPr>
              <p:cNvSpPr/>
              <p:nvPr/>
            </p:nvSpPr>
            <p:spPr>
              <a:xfrm>
                <a:off x="9963051" y="5158104"/>
                <a:ext cx="1622111"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8" name="Rectangle 7">
                <a:extLst>
                  <a:ext uri="{FF2B5EF4-FFF2-40B4-BE49-F238E27FC236}">
                    <a16:creationId xmlns:a16="http://schemas.microsoft.com/office/drawing/2014/main" id="{B35E96B1-4F74-447C-B7D1-9CFB06BC205F}"/>
                  </a:ext>
                </a:extLst>
              </p:cNvPr>
              <p:cNvSpPr>
                <a:spLocks noRot="1" noChangeAspect="1" noMove="1" noResize="1" noEditPoints="1" noAdjustHandles="1" noChangeArrowheads="1" noChangeShapeType="1" noTextEdit="1"/>
              </p:cNvSpPr>
              <p:nvPr/>
            </p:nvSpPr>
            <p:spPr>
              <a:xfrm>
                <a:off x="9963051" y="5158104"/>
                <a:ext cx="1622111" cy="6090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61A675A-741C-4F45-A9DE-1916C279BAA2}"/>
                  </a:ext>
                </a:extLst>
              </p:cNvPr>
              <p:cNvSpPr/>
              <p:nvPr/>
            </p:nvSpPr>
            <p:spPr>
              <a:xfrm>
                <a:off x="9979093" y="4244488"/>
                <a:ext cx="1579728"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𝑅𝐷</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num>
                        <m:den>
                          <m:r>
                            <a:rPr lang="en-US" i="1">
                              <a:latin typeface="Cambria Math" panose="02040503050406030204" pitchFamily="18" charset="0"/>
                            </a:rPr>
                            <m:t>𝑁</m:t>
                          </m:r>
                          <m:r>
                            <a:rPr lang="en-US" i="0">
                              <a:latin typeface="Cambria Math" panose="02040503050406030204" pitchFamily="18" charset="0"/>
                            </a:rPr>
                            <m:t>−1</m:t>
                          </m:r>
                        </m:den>
                      </m:f>
                    </m:oMath>
                  </m:oMathPara>
                </a14:m>
                <a:endParaRPr lang="en-US" dirty="0"/>
              </a:p>
            </p:txBody>
          </p:sp>
        </mc:Choice>
        <mc:Fallback xmlns="">
          <p:sp>
            <p:nvSpPr>
              <p:cNvPr id="10" name="Rectangle 9">
                <a:extLst>
                  <a:ext uri="{FF2B5EF4-FFF2-40B4-BE49-F238E27FC236}">
                    <a16:creationId xmlns:a16="http://schemas.microsoft.com/office/drawing/2014/main" id="{A61A675A-741C-4F45-A9DE-1916C279BAA2}"/>
                  </a:ext>
                </a:extLst>
              </p:cNvPr>
              <p:cNvSpPr>
                <a:spLocks noRot="1" noChangeAspect="1" noMove="1" noResize="1" noEditPoints="1" noAdjustHandles="1" noChangeArrowheads="1" noChangeShapeType="1" noTextEdit="1"/>
              </p:cNvSpPr>
              <p:nvPr/>
            </p:nvSpPr>
            <p:spPr>
              <a:xfrm>
                <a:off x="9979093" y="4244488"/>
                <a:ext cx="1579728" cy="6090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9D4025-266B-4551-9D8D-EE6AA20D1923}"/>
                  </a:ext>
                </a:extLst>
              </p:cNvPr>
              <p:cNvSpPr txBox="1"/>
              <p:nvPr/>
            </p:nvSpPr>
            <p:spPr>
              <a:xfrm>
                <a:off x="1744904" y="1246278"/>
                <a:ext cx="7278146" cy="646331"/>
              </a:xfrm>
              <a:prstGeom prst="rect">
                <a:avLst/>
              </a:prstGeom>
              <a:noFill/>
            </p:spPr>
            <p:txBody>
              <a:bodyPr wrap="none" rtlCol="0">
                <a:spAutoFit/>
              </a:bodyPr>
              <a:lstStyle/>
              <a:p>
                <a:r>
                  <a:rPr lang="es-MX" sz="3600" b="1" dirty="0">
                    <a:solidFill>
                      <a:schemeClr val="accent1">
                        <a:lumMod val="50000"/>
                      </a:schemeClr>
                    </a:solidFill>
                  </a:rPr>
                  <a:t>Degree</a:t>
                </a:r>
                <a:r>
                  <a:rPr lang="es-MX" sz="3600" dirty="0"/>
                  <a:t> </a:t>
                </a:r>
                <a:r>
                  <a:rPr lang="es-MX" sz="2800" dirty="0"/>
                  <a:t>(</a:t>
                </a:r>
                <a14:m>
                  <m:oMath xmlns:m="http://schemas.openxmlformats.org/officeDocument/2006/math">
                    <m:r>
                      <a:rPr lang="en-US" sz="2800" i="1">
                        <a:latin typeface="Cambria Math" panose="02040503050406030204" pitchFamily="18" charset="0"/>
                      </a:rPr>
                      <m:t>𝐷</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𝑖</m:t>
                        </m:r>
                      </m:sub>
                    </m:sSub>
                  </m:oMath>
                </a14:m>
                <a:r>
                  <a:rPr lang="es-MX" sz="2800" dirty="0"/>
                  <a:t>), </a:t>
                </a:r>
                <a:r>
                  <a:rPr lang="es-MX" sz="2800" dirty="0" err="1"/>
                  <a:t>Number</a:t>
                </a:r>
                <a:r>
                  <a:rPr lang="es-MX" sz="2800" dirty="0"/>
                  <a:t> of </a:t>
                </a:r>
                <a:r>
                  <a:rPr lang="es-MX" sz="2800" dirty="0" err="1"/>
                  <a:t>edges</a:t>
                </a:r>
                <a:r>
                  <a:rPr lang="es-MX" sz="2800" dirty="0"/>
                  <a:t> </a:t>
                </a:r>
                <a:r>
                  <a:rPr lang="es-MX" sz="2800" dirty="0" err="1"/>
                  <a:t>for</a:t>
                </a:r>
                <a:r>
                  <a:rPr lang="es-MX" sz="2800" dirty="0"/>
                  <a:t> </a:t>
                </a:r>
                <a:r>
                  <a:rPr lang="es-MX" sz="2800" dirty="0" err="1"/>
                  <a:t>each</a:t>
                </a:r>
                <a:r>
                  <a:rPr lang="es-MX" sz="2800" dirty="0"/>
                  <a:t> </a:t>
                </a:r>
                <a:r>
                  <a:rPr lang="es-MX" sz="2800" dirty="0" err="1"/>
                  <a:t>node</a:t>
                </a:r>
                <a:r>
                  <a:rPr lang="es-MX" sz="2800" dirty="0"/>
                  <a:t>.</a:t>
                </a:r>
              </a:p>
            </p:txBody>
          </p:sp>
        </mc:Choice>
        <mc:Fallback xmlns="">
          <p:sp>
            <p:nvSpPr>
              <p:cNvPr id="34" name="TextBox 33">
                <a:extLst>
                  <a:ext uri="{FF2B5EF4-FFF2-40B4-BE49-F238E27FC236}">
                    <a16:creationId xmlns:a16="http://schemas.microsoft.com/office/drawing/2014/main" id="{5F9D4025-266B-4551-9D8D-EE6AA20D1923}"/>
                  </a:ext>
                </a:extLst>
              </p:cNvPr>
              <p:cNvSpPr txBox="1">
                <a:spLocks noRot="1" noChangeAspect="1" noMove="1" noResize="1" noEditPoints="1" noAdjustHandles="1" noChangeArrowheads="1" noChangeShapeType="1" noTextEdit="1"/>
              </p:cNvSpPr>
              <p:nvPr/>
            </p:nvSpPr>
            <p:spPr>
              <a:xfrm>
                <a:off x="1744904" y="1246278"/>
                <a:ext cx="7278146" cy="646331"/>
              </a:xfrm>
              <a:prstGeom prst="rect">
                <a:avLst/>
              </a:prstGeom>
              <a:blipFill>
                <a:blip r:embed="rId7"/>
                <a:stretch>
                  <a:fillRect l="-2513" t="-14151" r="-670"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474B470-1791-479E-A445-D81C1B4EF59B}"/>
                  </a:ext>
                </a:extLst>
              </p:cNvPr>
              <p:cNvSpPr txBox="1"/>
              <p:nvPr/>
            </p:nvSpPr>
            <p:spPr>
              <a:xfrm>
                <a:off x="5835252" y="2122981"/>
                <a:ext cx="4472572" cy="707886"/>
              </a:xfrm>
              <a:prstGeom prst="rect">
                <a:avLst/>
              </a:prstGeom>
              <a:noFill/>
            </p:spPr>
            <p:txBody>
              <a:bodyPr wrap="square" rtlCol="0">
                <a:spAutoFit/>
              </a:bodyPr>
              <a:lstStyle/>
              <a:p>
                <a:r>
                  <a:rPr lang="es-MX" sz="2000" b="1" dirty="0">
                    <a:solidFill>
                      <a:srgbClr val="FF0000"/>
                    </a:solidFill>
                  </a:rPr>
                  <a:t>Indegree</a:t>
                </a:r>
                <a:r>
                  <a:rPr lang="es-MX" sz="2000" dirty="0"/>
                  <a:t> </a:t>
                </a:r>
                <a14:m>
                  <m:oMath xmlns:m="http://schemas.openxmlformats.org/officeDocument/2006/math">
                    <m:r>
                      <a:rPr lang="en-US" sz="2000" i="1">
                        <a:latin typeface="Cambria Math" panose="02040503050406030204" pitchFamily="18" charset="0"/>
                      </a:rPr>
                      <m:t>𝐷</m:t>
                    </m:r>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𝑖</m:t>
                        </m:r>
                      </m:sub>
                    </m:sSub>
                  </m:oMath>
                </a14:m>
                <a:r>
                  <a:rPr lang="en-US" sz="2000" dirty="0"/>
                  <a:t> </a:t>
                </a:r>
                <a:r>
                  <a:rPr lang="es-MX" sz="2000" dirty="0"/>
                  <a:t>: </a:t>
                </a:r>
                <a:r>
                  <a:rPr lang="es-MX" sz="2000" dirty="0" err="1"/>
                  <a:t>Number</a:t>
                </a:r>
                <a:r>
                  <a:rPr lang="es-MX" sz="2000" dirty="0"/>
                  <a:t> of </a:t>
                </a:r>
                <a:r>
                  <a:rPr lang="es-MX" sz="2000" dirty="0" err="1"/>
                  <a:t>contacts</a:t>
                </a:r>
                <a:r>
                  <a:rPr lang="es-MX" sz="2000" dirty="0"/>
                  <a:t> </a:t>
                </a:r>
                <a:r>
                  <a:rPr lang="es-MX" sz="2000" dirty="0" err="1"/>
                  <a:t>arriving</a:t>
                </a:r>
                <a:r>
                  <a:rPr lang="es-MX" sz="2000" dirty="0"/>
                  <a:t> at </a:t>
                </a:r>
                <a:r>
                  <a:rPr lang="es-MX" sz="2000" dirty="0" err="1"/>
                  <a:t>node</a:t>
                </a:r>
                <a:r>
                  <a:rPr lang="es-MX" sz="2000" dirty="0"/>
                  <a:t> </a:t>
                </a:r>
                <a:r>
                  <a:rPr lang="es-MX" sz="2000" i="1" dirty="0"/>
                  <a:t>i</a:t>
                </a:r>
                <a:r>
                  <a:rPr lang="es-MX" sz="2000" dirty="0"/>
                  <a:t>. </a:t>
                </a:r>
              </a:p>
            </p:txBody>
          </p:sp>
        </mc:Choice>
        <mc:Fallback xmlns="">
          <p:sp>
            <p:nvSpPr>
              <p:cNvPr id="35" name="TextBox 34">
                <a:extLst>
                  <a:ext uri="{FF2B5EF4-FFF2-40B4-BE49-F238E27FC236}">
                    <a16:creationId xmlns:a16="http://schemas.microsoft.com/office/drawing/2014/main" id="{E474B470-1791-479E-A445-D81C1B4EF59B}"/>
                  </a:ext>
                </a:extLst>
              </p:cNvPr>
              <p:cNvSpPr txBox="1">
                <a:spLocks noRot="1" noChangeAspect="1" noMove="1" noResize="1" noEditPoints="1" noAdjustHandles="1" noChangeArrowheads="1" noChangeShapeType="1" noTextEdit="1"/>
              </p:cNvSpPr>
              <p:nvPr/>
            </p:nvSpPr>
            <p:spPr>
              <a:xfrm>
                <a:off x="5835252" y="2122981"/>
                <a:ext cx="4472572" cy="707886"/>
              </a:xfrm>
              <a:prstGeom prst="rect">
                <a:avLst/>
              </a:prstGeom>
              <a:blipFill>
                <a:blip r:embed="rId8"/>
                <a:stretch>
                  <a:fillRect l="-1362" t="-4310" b="-14655"/>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723646F-9EB3-4172-AAC6-60594D50DA43}"/>
              </a:ext>
            </a:extLst>
          </p:cNvPr>
          <p:cNvSpPr/>
          <p:nvPr/>
        </p:nvSpPr>
        <p:spPr>
          <a:xfrm>
            <a:off x="3698158" y="498422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EBECDE-5FBC-4A1D-A5CC-FB7DEE090EA9}"/>
              </a:ext>
            </a:extLst>
          </p:cNvPr>
          <p:cNvSpPr/>
          <p:nvPr/>
        </p:nvSpPr>
        <p:spPr>
          <a:xfrm rot="18948701">
            <a:off x="4314741" y="551900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F4A547B-0841-432D-8938-46FCF15DFA96}"/>
              </a:ext>
            </a:extLst>
          </p:cNvPr>
          <p:cNvSpPr/>
          <p:nvPr/>
        </p:nvSpPr>
        <p:spPr>
          <a:xfrm rot="18434259">
            <a:off x="5690704" y="530642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67D3489-6FB7-4A3B-B241-44457E6C63D9}"/>
              </a:ext>
            </a:extLst>
          </p:cNvPr>
          <p:cNvSpPr/>
          <p:nvPr/>
        </p:nvSpPr>
        <p:spPr>
          <a:xfrm rot="20828378">
            <a:off x="6090350" y="458022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B585ED6-D800-49E3-9DDF-9D0B3FD5397D}"/>
              </a:ext>
            </a:extLst>
          </p:cNvPr>
          <p:cNvSpPr/>
          <p:nvPr/>
        </p:nvSpPr>
        <p:spPr>
          <a:xfrm rot="3181082">
            <a:off x="3915054" y="411884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BC0A8A4-E866-419F-8A26-1AF956A2223E}"/>
              </a:ext>
            </a:extLst>
          </p:cNvPr>
          <p:cNvSpPr/>
          <p:nvPr/>
        </p:nvSpPr>
        <p:spPr>
          <a:xfrm rot="21031883">
            <a:off x="2862405" y="396292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312671-2DDC-4A1D-BC87-595F80885A58}"/>
              </a:ext>
            </a:extLst>
          </p:cNvPr>
          <p:cNvSpPr/>
          <p:nvPr/>
        </p:nvSpPr>
        <p:spPr>
          <a:xfrm>
            <a:off x="2897417" y="473643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6AEE55A-C350-4514-97BF-B4D5544F1281}"/>
              </a:ext>
            </a:extLst>
          </p:cNvPr>
          <p:cNvCxnSpPr>
            <a:cxnSpLocks/>
            <a:stCxn id="41" idx="6"/>
            <a:endCxn id="40" idx="3"/>
          </p:cNvCxnSpPr>
          <p:nvPr/>
        </p:nvCxnSpPr>
        <p:spPr>
          <a:xfrm>
            <a:off x="3172697" y="4093432"/>
            <a:ext cx="743884" cy="15983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2F1162-4786-4C0E-9DF8-7D067DE8939D}"/>
              </a:ext>
            </a:extLst>
          </p:cNvPr>
          <p:cNvCxnSpPr>
            <a:cxnSpLocks/>
            <a:stCxn id="41" idx="4"/>
            <a:endCxn id="42" idx="0"/>
          </p:cNvCxnSpPr>
          <p:nvPr/>
        </p:nvCxnSpPr>
        <p:spPr>
          <a:xfrm>
            <a:off x="3044313" y="4273212"/>
            <a:ext cx="9314" cy="46321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93C429-D87C-4067-BE55-3DC026535A7C}"/>
              </a:ext>
            </a:extLst>
          </p:cNvPr>
          <p:cNvCxnSpPr>
            <a:cxnSpLocks/>
            <a:stCxn id="40" idx="5"/>
            <a:endCxn id="36" idx="0"/>
          </p:cNvCxnSpPr>
          <p:nvPr/>
        </p:nvCxnSpPr>
        <p:spPr>
          <a:xfrm flipH="1">
            <a:off x="3854368" y="4429735"/>
            <a:ext cx="195107" cy="55448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59ACB73-D039-479E-876D-CA6755C3ED48}"/>
              </a:ext>
            </a:extLst>
          </p:cNvPr>
          <p:cNvSpPr/>
          <p:nvPr/>
        </p:nvSpPr>
        <p:spPr>
          <a:xfrm rot="18848667">
            <a:off x="4501944" y="469395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C98C212C-16EF-452E-AE39-F3CF8119A006}"/>
              </a:ext>
            </a:extLst>
          </p:cNvPr>
          <p:cNvCxnSpPr>
            <a:cxnSpLocks/>
            <a:stCxn id="40" idx="6"/>
            <a:endCxn id="46" idx="0"/>
          </p:cNvCxnSpPr>
          <p:nvPr/>
        </p:nvCxnSpPr>
        <p:spPr>
          <a:xfrm>
            <a:off x="4165234" y="4399836"/>
            <a:ext cx="380826" cy="34153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43B0CD9-17FD-48BE-9290-E7B35A7C18A4}"/>
              </a:ext>
            </a:extLst>
          </p:cNvPr>
          <p:cNvSpPr/>
          <p:nvPr/>
        </p:nvSpPr>
        <p:spPr>
          <a:xfrm rot="15721364">
            <a:off x="4981639" y="347678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13FF64C4-24E9-49BD-A06D-D44F0409DCDF}"/>
              </a:ext>
            </a:extLst>
          </p:cNvPr>
          <p:cNvCxnSpPr>
            <a:cxnSpLocks/>
            <a:stCxn id="40" idx="0"/>
            <a:endCxn id="48" idx="0"/>
          </p:cNvCxnSpPr>
          <p:nvPr/>
        </p:nvCxnSpPr>
        <p:spPr>
          <a:xfrm flipV="1">
            <a:off x="4196048" y="3654672"/>
            <a:ext cx="787103" cy="52641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5DC01D-386D-4601-8DB2-291251C3227F}"/>
              </a:ext>
            </a:extLst>
          </p:cNvPr>
          <p:cNvCxnSpPr>
            <a:cxnSpLocks/>
            <a:stCxn id="36" idx="5"/>
            <a:endCxn id="37" idx="0"/>
          </p:cNvCxnSpPr>
          <p:nvPr/>
        </p:nvCxnSpPr>
        <p:spPr>
          <a:xfrm>
            <a:off x="3964825" y="5250891"/>
            <a:ext cx="397245" cy="31231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DAB4F1-E2C0-4480-888F-F1CCD4574639}"/>
              </a:ext>
            </a:extLst>
          </p:cNvPr>
          <p:cNvCxnSpPr>
            <a:cxnSpLocks/>
            <a:stCxn id="48" idx="3"/>
            <a:endCxn id="39" idx="1"/>
          </p:cNvCxnSpPr>
          <p:nvPr/>
        </p:nvCxnSpPr>
        <p:spPr>
          <a:xfrm>
            <a:off x="5262566" y="3727052"/>
            <a:ext cx="851723" cy="9262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8C566A-CC31-491F-AA5E-0578334D1165}"/>
              </a:ext>
            </a:extLst>
          </p:cNvPr>
          <p:cNvCxnSpPr>
            <a:cxnSpLocks/>
            <a:stCxn id="38" idx="6"/>
            <a:endCxn id="39" idx="3"/>
          </p:cNvCxnSpPr>
          <p:nvPr/>
        </p:nvCxnSpPr>
        <p:spPr>
          <a:xfrm flipV="1">
            <a:off x="5941440" y="4868701"/>
            <a:ext cx="222019" cy="46956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8CD2AEFD-98F0-4D68-874F-628542A37DD2}"/>
              </a:ext>
            </a:extLst>
          </p:cNvPr>
          <p:cNvSpPr/>
          <p:nvPr/>
        </p:nvSpPr>
        <p:spPr>
          <a:xfrm rot="281712">
            <a:off x="6128623" y="370178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F7CDB25-68FB-4D0F-BFCA-3BE1F00DB8F4}"/>
              </a:ext>
            </a:extLst>
          </p:cNvPr>
          <p:cNvCxnSpPr>
            <a:cxnSpLocks/>
            <a:stCxn id="53" idx="4"/>
            <a:endCxn id="39" idx="0"/>
          </p:cNvCxnSpPr>
          <p:nvPr/>
        </p:nvCxnSpPr>
        <p:spPr>
          <a:xfrm flipH="1">
            <a:off x="6211791" y="4013681"/>
            <a:ext cx="60255" cy="57045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231346A-5211-4E2D-BDB1-E0D64873D3F4}"/>
              </a:ext>
            </a:extLst>
          </p:cNvPr>
          <p:cNvSpPr/>
          <p:nvPr/>
        </p:nvSpPr>
        <p:spPr>
          <a:xfrm rot="1467388">
            <a:off x="6758744" y="506656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33154FF9-FF69-45EB-99B9-3F7B44037DE4}"/>
              </a:ext>
            </a:extLst>
          </p:cNvPr>
          <p:cNvCxnSpPr>
            <a:cxnSpLocks/>
            <a:stCxn id="39" idx="5"/>
            <a:endCxn id="55" idx="2"/>
          </p:cNvCxnSpPr>
          <p:nvPr/>
        </p:nvCxnSpPr>
        <p:spPr>
          <a:xfrm>
            <a:off x="6378831" y="4819531"/>
            <a:ext cx="393929" cy="33857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598A5B3-4859-48EE-90CE-7535357013C1}"/>
              </a:ext>
            </a:extLst>
          </p:cNvPr>
          <p:cNvSpPr txBox="1"/>
          <p:nvPr/>
        </p:nvSpPr>
        <p:spPr>
          <a:xfrm>
            <a:off x="9559968" y="3057006"/>
            <a:ext cx="2621487" cy="369332"/>
          </a:xfrm>
          <a:prstGeom prst="rect">
            <a:avLst/>
          </a:prstGeom>
          <a:noFill/>
        </p:spPr>
        <p:txBody>
          <a:bodyPr wrap="none" rtlCol="0">
            <a:spAutoFit/>
          </a:bodyPr>
          <a:lstStyle/>
          <a:p>
            <a:r>
              <a:rPr lang="en-US" b="1" dirty="0">
                <a:solidFill>
                  <a:schemeClr val="accent1">
                    <a:lumMod val="50000"/>
                  </a:schemeClr>
                </a:solidFill>
              </a:rPr>
              <a:t>Relative degree centrality</a:t>
            </a:r>
          </a:p>
        </p:txBody>
      </p:sp>
      <p:sp>
        <p:nvSpPr>
          <p:cNvPr id="58" name="TextBox 57">
            <a:extLst>
              <a:ext uri="{FF2B5EF4-FFF2-40B4-BE49-F238E27FC236}">
                <a16:creationId xmlns:a16="http://schemas.microsoft.com/office/drawing/2014/main" id="{32D412B2-B84C-468D-BA62-D26D82C3768F}"/>
              </a:ext>
            </a:extLst>
          </p:cNvPr>
          <p:cNvSpPr txBox="1"/>
          <p:nvPr/>
        </p:nvSpPr>
        <p:spPr>
          <a:xfrm>
            <a:off x="6453306" y="4423703"/>
            <a:ext cx="1356653" cy="369332"/>
          </a:xfrm>
          <a:prstGeom prst="rect">
            <a:avLst/>
          </a:prstGeom>
          <a:noFill/>
        </p:spPr>
        <p:txBody>
          <a:bodyPr wrap="none" rtlCol="0">
            <a:spAutoFit/>
          </a:bodyPr>
          <a:lstStyle/>
          <a:p>
            <a:r>
              <a:rPr lang="en-US" dirty="0" err="1">
                <a:solidFill>
                  <a:srgbClr val="FF0000"/>
                </a:solidFill>
              </a:rPr>
              <a:t>Indegree</a:t>
            </a:r>
            <a:r>
              <a:rPr lang="en-US" dirty="0">
                <a:solidFill>
                  <a:srgbClr val="FF0000"/>
                </a:solidFill>
              </a:rPr>
              <a:t> = 3</a:t>
            </a:r>
          </a:p>
        </p:txBody>
      </p:sp>
      <p:sp>
        <p:nvSpPr>
          <p:cNvPr id="59" name="TextBox 58">
            <a:extLst>
              <a:ext uri="{FF2B5EF4-FFF2-40B4-BE49-F238E27FC236}">
                <a16:creationId xmlns:a16="http://schemas.microsoft.com/office/drawing/2014/main" id="{F7AA70F5-940B-4C98-BEDE-ABE222473258}"/>
              </a:ext>
            </a:extLst>
          </p:cNvPr>
          <p:cNvSpPr txBox="1"/>
          <p:nvPr/>
        </p:nvSpPr>
        <p:spPr>
          <a:xfrm>
            <a:off x="3059304" y="3474006"/>
            <a:ext cx="1525610" cy="369332"/>
          </a:xfrm>
          <a:prstGeom prst="rect">
            <a:avLst/>
          </a:prstGeom>
          <a:noFill/>
        </p:spPr>
        <p:txBody>
          <a:bodyPr wrap="none" rtlCol="0">
            <a:spAutoFit/>
          </a:bodyPr>
          <a:lstStyle/>
          <a:p>
            <a:r>
              <a:rPr lang="en-US" dirty="0" err="1">
                <a:solidFill>
                  <a:schemeClr val="accent5">
                    <a:lumMod val="75000"/>
                  </a:schemeClr>
                </a:solidFill>
              </a:rPr>
              <a:t>Outdegree</a:t>
            </a:r>
            <a:r>
              <a:rPr lang="en-US" dirty="0">
                <a:solidFill>
                  <a:schemeClr val="accent5">
                    <a:lumMod val="75000"/>
                  </a:schemeClr>
                </a:solidFill>
              </a:rPr>
              <a:t> = 3</a:t>
            </a:r>
          </a:p>
        </p:txBody>
      </p:sp>
      <p:sp>
        <p:nvSpPr>
          <p:cNvPr id="60" name="Oval 59">
            <a:extLst>
              <a:ext uri="{FF2B5EF4-FFF2-40B4-BE49-F238E27FC236}">
                <a16:creationId xmlns:a16="http://schemas.microsoft.com/office/drawing/2014/main" id="{E6144A4E-0790-4244-9673-3BF8E42D2BC3}"/>
              </a:ext>
            </a:extLst>
          </p:cNvPr>
          <p:cNvSpPr/>
          <p:nvPr/>
        </p:nvSpPr>
        <p:spPr>
          <a:xfrm rot="20828378">
            <a:off x="6090349" y="4580220"/>
            <a:ext cx="312420" cy="3124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97229DB-52D7-4BF1-994C-BC8B8EDF8C6A}"/>
              </a:ext>
            </a:extLst>
          </p:cNvPr>
          <p:cNvSpPr/>
          <p:nvPr/>
        </p:nvSpPr>
        <p:spPr>
          <a:xfrm rot="3181082">
            <a:off x="3910976" y="4112255"/>
            <a:ext cx="312420" cy="31242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FB83BFF9-98A0-4EF9-BD9F-ACDF9B10EA1D}"/>
              </a:ext>
            </a:extLst>
          </p:cNvPr>
          <p:cNvCxnSpPr>
            <a:cxnSpLocks/>
          </p:cNvCxnSpPr>
          <p:nvPr/>
        </p:nvCxnSpPr>
        <p:spPr>
          <a:xfrm>
            <a:off x="3178343" y="4087916"/>
            <a:ext cx="743884" cy="159831"/>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C17E88A-92AD-4124-9C42-2D3B3E81360A}"/>
              </a:ext>
            </a:extLst>
          </p:cNvPr>
          <p:cNvCxnSpPr>
            <a:cxnSpLocks/>
          </p:cNvCxnSpPr>
          <p:nvPr/>
        </p:nvCxnSpPr>
        <p:spPr>
          <a:xfrm>
            <a:off x="3043863" y="4273792"/>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800587B-7A71-4E59-8B5E-EE42A7AF0825}"/>
              </a:ext>
            </a:extLst>
          </p:cNvPr>
          <p:cNvCxnSpPr>
            <a:cxnSpLocks/>
          </p:cNvCxnSpPr>
          <p:nvPr/>
        </p:nvCxnSpPr>
        <p:spPr>
          <a:xfrm flipH="1">
            <a:off x="3853918" y="4436411"/>
            <a:ext cx="195107" cy="554489"/>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583EBF-EFE5-4E74-94C8-792FCD9CAB6B}"/>
              </a:ext>
            </a:extLst>
          </p:cNvPr>
          <p:cNvCxnSpPr>
            <a:cxnSpLocks/>
          </p:cNvCxnSpPr>
          <p:nvPr/>
        </p:nvCxnSpPr>
        <p:spPr>
          <a:xfrm>
            <a:off x="4170880" y="4406512"/>
            <a:ext cx="380826" cy="341531"/>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0BEDBBB-60D0-4F8D-B9F5-225B7A3C3234}"/>
              </a:ext>
            </a:extLst>
          </p:cNvPr>
          <p:cNvCxnSpPr>
            <a:cxnSpLocks/>
            <a:stCxn id="48" idx="0"/>
            <a:endCxn id="61" idx="0"/>
          </p:cNvCxnSpPr>
          <p:nvPr/>
        </p:nvCxnSpPr>
        <p:spPr>
          <a:xfrm flipH="1">
            <a:off x="4191970" y="3654672"/>
            <a:ext cx="791181" cy="51982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FB28F5-4B9C-49CC-8956-5F65693347E3}"/>
              </a:ext>
            </a:extLst>
          </p:cNvPr>
          <p:cNvCxnSpPr>
            <a:cxnSpLocks/>
          </p:cNvCxnSpPr>
          <p:nvPr/>
        </p:nvCxnSpPr>
        <p:spPr>
          <a:xfrm>
            <a:off x="3970471" y="5257567"/>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7A6D040-037D-4561-B75A-28C96E44716A}"/>
              </a:ext>
            </a:extLst>
          </p:cNvPr>
          <p:cNvCxnSpPr>
            <a:cxnSpLocks/>
            <a:stCxn id="60" idx="1"/>
            <a:endCxn id="48" idx="3"/>
          </p:cNvCxnSpPr>
          <p:nvPr/>
        </p:nvCxnSpPr>
        <p:spPr>
          <a:xfrm flipH="1" flipV="1">
            <a:off x="5262566" y="3727052"/>
            <a:ext cx="851722" cy="92627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CB365A-C22E-41BB-9E21-8B95AEDD0124}"/>
              </a:ext>
            </a:extLst>
          </p:cNvPr>
          <p:cNvCxnSpPr>
            <a:cxnSpLocks/>
          </p:cNvCxnSpPr>
          <p:nvPr/>
        </p:nvCxnSpPr>
        <p:spPr>
          <a:xfrm flipV="1">
            <a:off x="5934894" y="4875377"/>
            <a:ext cx="222019" cy="46956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FD464DE-B066-425A-9210-CBFAD8919156}"/>
              </a:ext>
            </a:extLst>
          </p:cNvPr>
          <p:cNvCxnSpPr>
            <a:cxnSpLocks/>
          </p:cNvCxnSpPr>
          <p:nvPr/>
        </p:nvCxnSpPr>
        <p:spPr>
          <a:xfrm flipH="1">
            <a:off x="6211341" y="4020357"/>
            <a:ext cx="60255" cy="57045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82B153-9256-4523-90DB-3DCC7EA7438A}"/>
              </a:ext>
            </a:extLst>
          </p:cNvPr>
          <p:cNvCxnSpPr>
            <a:cxnSpLocks/>
          </p:cNvCxnSpPr>
          <p:nvPr/>
        </p:nvCxnSpPr>
        <p:spPr>
          <a:xfrm>
            <a:off x="6378381" y="4820111"/>
            <a:ext cx="393929" cy="33857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P spid="35" grpId="0"/>
      <p:bldP spid="57" grpId="0"/>
      <p:bldP spid="58" grpId="0"/>
      <p:bldP spid="59" grpId="0"/>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45</a:t>
            </a:fld>
            <a:endParaRPr lang="en-US" dirty="0"/>
          </a:p>
        </p:txBody>
      </p:sp>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Hubs and Authorities</a:t>
            </a:r>
            <a:r>
              <a:rPr lang="es-MX" sz="2400" dirty="0"/>
              <a:t> are nodes with high outedgree and high indegree.</a:t>
            </a:r>
          </a:p>
        </p:txBody>
      </p:sp>
      <p:sp>
        <p:nvSpPr>
          <p:cNvPr id="30" name="Oval 29"/>
          <p:cNvSpPr/>
          <p:nvPr/>
        </p:nvSpPr>
        <p:spPr>
          <a:xfrm>
            <a:off x="1090179" y="3718918"/>
            <a:ext cx="192829" cy="17288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5">
            <a:extLst>
              <a:ext uri="{FF2B5EF4-FFF2-40B4-BE49-F238E27FC236}">
                <a16:creationId xmlns:a16="http://schemas.microsoft.com/office/drawing/2014/main" id="{B2890937-1031-4973-9340-0B97AB5B5F06}"/>
              </a:ext>
            </a:extLst>
          </p:cNvPr>
          <p:cNvSpPr/>
          <p:nvPr/>
        </p:nvSpPr>
        <p:spPr>
          <a:xfrm>
            <a:off x="1903990" y="2857243"/>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5">
            <a:extLst>
              <a:ext uri="{FF2B5EF4-FFF2-40B4-BE49-F238E27FC236}">
                <a16:creationId xmlns:a16="http://schemas.microsoft.com/office/drawing/2014/main" id="{9D4247B2-4762-4657-BBA7-0ABBA82A2D09}"/>
              </a:ext>
            </a:extLst>
          </p:cNvPr>
          <p:cNvSpPr/>
          <p:nvPr/>
        </p:nvSpPr>
        <p:spPr>
          <a:xfrm>
            <a:off x="1902284" y="3443348"/>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5">
            <a:extLst>
              <a:ext uri="{FF2B5EF4-FFF2-40B4-BE49-F238E27FC236}">
                <a16:creationId xmlns:a16="http://schemas.microsoft.com/office/drawing/2014/main" id="{FE03C3EA-BFAF-4250-A316-11E84FEDCB88}"/>
              </a:ext>
            </a:extLst>
          </p:cNvPr>
          <p:cNvSpPr/>
          <p:nvPr/>
        </p:nvSpPr>
        <p:spPr>
          <a:xfrm>
            <a:off x="1902284" y="4029453"/>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5">
            <a:extLst>
              <a:ext uri="{FF2B5EF4-FFF2-40B4-BE49-F238E27FC236}">
                <a16:creationId xmlns:a16="http://schemas.microsoft.com/office/drawing/2014/main" id="{95F2DC6C-D46F-4C2A-A476-2641A6D79F44}"/>
              </a:ext>
            </a:extLst>
          </p:cNvPr>
          <p:cNvSpPr/>
          <p:nvPr/>
        </p:nvSpPr>
        <p:spPr>
          <a:xfrm>
            <a:off x="1906535" y="4614482"/>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71">
            <a:extLst>
              <a:ext uri="{FF2B5EF4-FFF2-40B4-BE49-F238E27FC236}">
                <a16:creationId xmlns:a16="http://schemas.microsoft.com/office/drawing/2014/main" id="{1DF1EB4C-E313-49F7-96BF-250000CA7C9B}"/>
              </a:ext>
            </a:extLst>
          </p:cNvPr>
          <p:cNvCxnSpPr>
            <a:cxnSpLocks/>
            <a:stCxn id="36" idx="3"/>
            <a:endCxn id="30" idx="6"/>
          </p:cNvCxnSpPr>
          <p:nvPr/>
        </p:nvCxnSpPr>
        <p:spPr>
          <a:xfrm flipH="1">
            <a:off x="1283008" y="3004807"/>
            <a:ext cx="649221" cy="800552"/>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71">
            <a:extLst>
              <a:ext uri="{FF2B5EF4-FFF2-40B4-BE49-F238E27FC236}">
                <a16:creationId xmlns:a16="http://schemas.microsoft.com/office/drawing/2014/main" id="{D904A1A4-3215-4441-BE4C-4CB96AA12867}"/>
              </a:ext>
            </a:extLst>
          </p:cNvPr>
          <p:cNvCxnSpPr>
            <a:cxnSpLocks/>
            <a:stCxn id="41" idx="2"/>
            <a:endCxn id="30" idx="6"/>
          </p:cNvCxnSpPr>
          <p:nvPr/>
        </p:nvCxnSpPr>
        <p:spPr>
          <a:xfrm flipH="1">
            <a:off x="1283008" y="3529789"/>
            <a:ext cx="619276" cy="27557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71">
            <a:extLst>
              <a:ext uri="{FF2B5EF4-FFF2-40B4-BE49-F238E27FC236}">
                <a16:creationId xmlns:a16="http://schemas.microsoft.com/office/drawing/2014/main" id="{B1EBE1B6-9940-4A11-B36B-608BFD2A6C61}"/>
              </a:ext>
            </a:extLst>
          </p:cNvPr>
          <p:cNvCxnSpPr>
            <a:cxnSpLocks/>
            <a:stCxn id="42" idx="2"/>
            <a:endCxn id="30" idx="6"/>
          </p:cNvCxnSpPr>
          <p:nvPr/>
        </p:nvCxnSpPr>
        <p:spPr>
          <a:xfrm flipH="1" flipV="1">
            <a:off x="1283008" y="3805359"/>
            <a:ext cx="619276" cy="310535"/>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71">
            <a:extLst>
              <a:ext uri="{FF2B5EF4-FFF2-40B4-BE49-F238E27FC236}">
                <a16:creationId xmlns:a16="http://schemas.microsoft.com/office/drawing/2014/main" id="{85580A49-62D4-42B3-82D7-76644B352080}"/>
              </a:ext>
            </a:extLst>
          </p:cNvPr>
          <p:cNvCxnSpPr>
            <a:cxnSpLocks/>
            <a:stCxn id="44" idx="2"/>
            <a:endCxn id="30" idx="6"/>
          </p:cNvCxnSpPr>
          <p:nvPr/>
        </p:nvCxnSpPr>
        <p:spPr>
          <a:xfrm flipH="1" flipV="1">
            <a:off x="1283008" y="3805359"/>
            <a:ext cx="623527" cy="895564"/>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val 29">
            <a:extLst>
              <a:ext uri="{FF2B5EF4-FFF2-40B4-BE49-F238E27FC236}">
                <a16:creationId xmlns:a16="http://schemas.microsoft.com/office/drawing/2014/main" id="{8C17A648-F817-470A-85FC-E20116F57106}"/>
              </a:ext>
            </a:extLst>
          </p:cNvPr>
          <p:cNvSpPr/>
          <p:nvPr/>
        </p:nvSpPr>
        <p:spPr>
          <a:xfrm>
            <a:off x="3256990" y="4473536"/>
            <a:ext cx="192829" cy="172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5">
            <a:extLst>
              <a:ext uri="{FF2B5EF4-FFF2-40B4-BE49-F238E27FC236}">
                <a16:creationId xmlns:a16="http://schemas.microsoft.com/office/drawing/2014/main" id="{4070AB4E-EED2-483D-9C02-A0C1C5DDA390}"/>
              </a:ext>
            </a:extLst>
          </p:cNvPr>
          <p:cNvSpPr/>
          <p:nvPr/>
        </p:nvSpPr>
        <p:spPr>
          <a:xfrm>
            <a:off x="4070801" y="3611861"/>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5">
            <a:extLst>
              <a:ext uri="{FF2B5EF4-FFF2-40B4-BE49-F238E27FC236}">
                <a16:creationId xmlns:a16="http://schemas.microsoft.com/office/drawing/2014/main" id="{5D634543-170B-4A21-B8A4-44DDD71404A3}"/>
              </a:ext>
            </a:extLst>
          </p:cNvPr>
          <p:cNvSpPr/>
          <p:nvPr/>
        </p:nvSpPr>
        <p:spPr>
          <a:xfrm>
            <a:off x="4069095" y="4197966"/>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5">
            <a:extLst>
              <a:ext uri="{FF2B5EF4-FFF2-40B4-BE49-F238E27FC236}">
                <a16:creationId xmlns:a16="http://schemas.microsoft.com/office/drawing/2014/main" id="{9678292E-6C4F-4174-A2E0-F6D92D2E3B29}"/>
              </a:ext>
            </a:extLst>
          </p:cNvPr>
          <p:cNvSpPr/>
          <p:nvPr/>
        </p:nvSpPr>
        <p:spPr>
          <a:xfrm>
            <a:off x="4069095" y="4784071"/>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5">
            <a:extLst>
              <a:ext uri="{FF2B5EF4-FFF2-40B4-BE49-F238E27FC236}">
                <a16:creationId xmlns:a16="http://schemas.microsoft.com/office/drawing/2014/main" id="{BB22D0DD-B641-45A4-BEFD-B11E94226022}"/>
              </a:ext>
            </a:extLst>
          </p:cNvPr>
          <p:cNvSpPr/>
          <p:nvPr/>
        </p:nvSpPr>
        <p:spPr>
          <a:xfrm>
            <a:off x="4073346" y="5369100"/>
            <a:ext cx="192829" cy="172882"/>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71">
            <a:extLst>
              <a:ext uri="{FF2B5EF4-FFF2-40B4-BE49-F238E27FC236}">
                <a16:creationId xmlns:a16="http://schemas.microsoft.com/office/drawing/2014/main" id="{05C23FDE-6A74-4725-B324-A76EF81965B7}"/>
              </a:ext>
            </a:extLst>
          </p:cNvPr>
          <p:cNvCxnSpPr>
            <a:cxnSpLocks/>
            <a:stCxn id="52" idx="6"/>
            <a:endCxn id="53" idx="3"/>
          </p:cNvCxnSpPr>
          <p:nvPr/>
        </p:nvCxnSpPr>
        <p:spPr>
          <a:xfrm flipV="1">
            <a:off x="3449819" y="3759425"/>
            <a:ext cx="649221" cy="80055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71">
            <a:extLst>
              <a:ext uri="{FF2B5EF4-FFF2-40B4-BE49-F238E27FC236}">
                <a16:creationId xmlns:a16="http://schemas.microsoft.com/office/drawing/2014/main" id="{E17368DD-EBF9-4CCE-A9A2-796809053A90}"/>
              </a:ext>
            </a:extLst>
          </p:cNvPr>
          <p:cNvCxnSpPr>
            <a:cxnSpLocks/>
            <a:stCxn id="52" idx="6"/>
            <a:endCxn id="54" idx="2"/>
          </p:cNvCxnSpPr>
          <p:nvPr/>
        </p:nvCxnSpPr>
        <p:spPr>
          <a:xfrm flipV="1">
            <a:off x="3449819" y="4284407"/>
            <a:ext cx="619276" cy="27557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71">
            <a:extLst>
              <a:ext uri="{FF2B5EF4-FFF2-40B4-BE49-F238E27FC236}">
                <a16:creationId xmlns:a16="http://schemas.microsoft.com/office/drawing/2014/main" id="{11A15A73-AACE-47E8-A958-B2EE7C7D023C}"/>
              </a:ext>
            </a:extLst>
          </p:cNvPr>
          <p:cNvCxnSpPr>
            <a:cxnSpLocks/>
            <a:stCxn id="52" idx="6"/>
            <a:endCxn id="55" idx="2"/>
          </p:cNvCxnSpPr>
          <p:nvPr/>
        </p:nvCxnSpPr>
        <p:spPr>
          <a:xfrm>
            <a:off x="3449819" y="4559977"/>
            <a:ext cx="619276" cy="31053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71">
            <a:extLst>
              <a:ext uri="{FF2B5EF4-FFF2-40B4-BE49-F238E27FC236}">
                <a16:creationId xmlns:a16="http://schemas.microsoft.com/office/drawing/2014/main" id="{888917F8-E712-49CE-9A9A-ED6AEB2C1243}"/>
              </a:ext>
            </a:extLst>
          </p:cNvPr>
          <p:cNvCxnSpPr>
            <a:cxnSpLocks/>
            <a:stCxn id="52" idx="6"/>
            <a:endCxn id="56" idx="1"/>
          </p:cNvCxnSpPr>
          <p:nvPr/>
        </p:nvCxnSpPr>
        <p:spPr>
          <a:xfrm>
            <a:off x="3449819" y="4559977"/>
            <a:ext cx="651766" cy="83444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textruta 76">
            <a:extLst>
              <a:ext uri="{FF2B5EF4-FFF2-40B4-BE49-F238E27FC236}">
                <a16:creationId xmlns:a16="http://schemas.microsoft.com/office/drawing/2014/main" id="{17F0C7B8-5B8C-4051-A0F9-D2BF58EF16AF}"/>
              </a:ext>
            </a:extLst>
          </p:cNvPr>
          <p:cNvSpPr txBox="1"/>
          <p:nvPr/>
        </p:nvSpPr>
        <p:spPr>
          <a:xfrm>
            <a:off x="899895" y="4334804"/>
            <a:ext cx="842050" cy="369332"/>
          </a:xfrm>
          <a:prstGeom prst="rect">
            <a:avLst/>
          </a:prstGeom>
          <a:noFill/>
        </p:spPr>
        <p:txBody>
          <a:bodyPr wrap="square" rtlCol="0">
            <a:spAutoFit/>
          </a:bodyPr>
          <a:lstStyle/>
          <a:p>
            <a:r>
              <a:rPr lang="sv-SE" dirty="0" err="1">
                <a:solidFill>
                  <a:srgbClr val="0070C0"/>
                </a:solidFill>
              </a:rPr>
              <a:t>Hub</a:t>
            </a:r>
            <a:endParaRPr lang="sv-SE" dirty="0">
              <a:solidFill>
                <a:srgbClr val="0070C0"/>
              </a:solidFill>
            </a:endParaRPr>
          </a:p>
        </p:txBody>
      </p:sp>
      <p:sp>
        <p:nvSpPr>
          <p:cNvPr id="78" name="textruta 77">
            <a:extLst>
              <a:ext uri="{FF2B5EF4-FFF2-40B4-BE49-F238E27FC236}">
                <a16:creationId xmlns:a16="http://schemas.microsoft.com/office/drawing/2014/main" id="{28BC5A1D-F40B-4981-A133-27A8F4679886}"/>
              </a:ext>
            </a:extLst>
          </p:cNvPr>
          <p:cNvSpPr txBox="1"/>
          <p:nvPr/>
        </p:nvSpPr>
        <p:spPr>
          <a:xfrm>
            <a:off x="3559479" y="3183482"/>
            <a:ext cx="1079121" cy="369332"/>
          </a:xfrm>
          <a:prstGeom prst="rect">
            <a:avLst/>
          </a:prstGeom>
          <a:noFill/>
        </p:spPr>
        <p:txBody>
          <a:bodyPr wrap="square" rtlCol="0">
            <a:spAutoFit/>
          </a:bodyPr>
          <a:lstStyle/>
          <a:p>
            <a:r>
              <a:rPr lang="sv-SE" dirty="0" err="1">
                <a:solidFill>
                  <a:srgbClr val="FF0000"/>
                </a:solidFill>
              </a:rPr>
              <a:t>Authority</a:t>
            </a:r>
            <a:endParaRPr lang="sv-SE" dirty="0">
              <a:solidFill>
                <a:srgbClr val="FF0000"/>
              </a:solidFill>
            </a:endParaRPr>
          </a:p>
        </p:txBody>
      </p:sp>
      <mc:AlternateContent xmlns:mc="http://schemas.openxmlformats.org/markup-compatibility/2006" xmlns:a14="http://schemas.microsoft.com/office/drawing/2010/main">
        <mc:Choice Requires="a14">
          <p:sp>
            <p:nvSpPr>
              <p:cNvPr id="59" name="Rectangle 37">
                <a:extLst>
                  <a:ext uri="{FF2B5EF4-FFF2-40B4-BE49-F238E27FC236}">
                    <a16:creationId xmlns:a16="http://schemas.microsoft.com/office/drawing/2014/main" id="{D26A985B-8844-4C2D-A25B-FC2ABB6D64B9}"/>
                  </a:ext>
                </a:extLst>
              </p:cNvPr>
              <p:cNvSpPr/>
              <p:nvPr/>
            </p:nvSpPr>
            <p:spPr>
              <a:xfrm>
                <a:off x="5776969" y="3550128"/>
                <a:ext cx="1831720" cy="719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𝑎</m:t>
                          </m:r>
                        </m:e>
                        <m:sub>
                          <m:r>
                            <a:rPr lang="en-US" i="1">
                              <a:latin typeface="Cambria Math" panose="02040503050406030204" pitchFamily="18" charset="0"/>
                            </a:rPr>
                            <m:t>𝑖</m:t>
                          </m:r>
                        </m:sub>
                      </m:sSub>
                      <m:r>
                        <a:rPr lang="en-US" i="0">
                          <a:latin typeface="Cambria Math" panose="02040503050406030204" pitchFamily="18" charset="0"/>
                        </a:rPr>
                        <m:t>=</m:t>
                      </m:r>
                      <m:nary>
                        <m:naryPr>
                          <m:chr m:val="∑"/>
                          <m:limLoc m:val="subSup"/>
                          <m:ctrlPr>
                            <a:rPr lang="en-US" i="1" smtClean="0">
                              <a:latin typeface="Cambria Math" panose="02040503050406030204" pitchFamily="18" charset="0"/>
                            </a:rPr>
                          </m:ctrlPr>
                        </m:naryPr>
                        <m:sub>
                          <m:r>
                            <a:rPr lang="en-GB" b="0" i="1" smtClean="0">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𝐸</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𝑗</m:t>
                              </m:r>
                            </m:sub>
                          </m:sSub>
                        </m:e>
                      </m:nary>
                    </m:oMath>
                  </m:oMathPara>
                </a14:m>
                <a:endParaRPr lang="en-US" dirty="0"/>
              </a:p>
            </p:txBody>
          </p:sp>
        </mc:Choice>
        <mc:Fallback xmlns="">
          <p:sp>
            <p:nvSpPr>
              <p:cNvPr id="59" name="Rectangle 37">
                <a:extLst>
                  <a:ext uri="{FF2B5EF4-FFF2-40B4-BE49-F238E27FC236}">
                    <a16:creationId xmlns:a16="http://schemas.microsoft.com/office/drawing/2014/main" id="{D26A985B-8844-4C2D-A25B-FC2ABB6D64B9}"/>
                  </a:ext>
                </a:extLst>
              </p:cNvPr>
              <p:cNvSpPr>
                <a:spLocks noRot="1" noChangeAspect="1" noMove="1" noResize="1" noEditPoints="1" noAdjustHandles="1" noChangeArrowheads="1" noChangeShapeType="1" noTextEdit="1"/>
              </p:cNvSpPr>
              <p:nvPr/>
            </p:nvSpPr>
            <p:spPr>
              <a:xfrm>
                <a:off x="5776969" y="3550128"/>
                <a:ext cx="1831720" cy="719299"/>
              </a:xfrm>
              <a:prstGeom prst="rect">
                <a:avLst/>
              </a:prstGeom>
              <a:blipFill>
                <a:blip r:embed="rId3"/>
                <a:stretch>
                  <a:fillRect/>
                </a:stretch>
              </a:blipFill>
            </p:spPr>
            <p:txBody>
              <a:bodyPr/>
              <a:lstStyle/>
              <a:p>
                <a:r>
                  <a:rPr lang="sv-SE">
                    <a:noFill/>
                  </a:rPr>
                  <a:t> </a:t>
                </a:r>
              </a:p>
            </p:txBody>
          </p:sp>
        </mc:Fallback>
      </mc:AlternateContent>
      <p:sp>
        <p:nvSpPr>
          <p:cNvPr id="60" name="TextBox 4">
            <a:extLst>
              <a:ext uri="{FF2B5EF4-FFF2-40B4-BE49-F238E27FC236}">
                <a16:creationId xmlns:a16="http://schemas.microsoft.com/office/drawing/2014/main" id="{8B6221BC-C624-4F96-B01F-1D770AAF5C63}"/>
              </a:ext>
            </a:extLst>
          </p:cNvPr>
          <p:cNvSpPr txBox="1"/>
          <p:nvPr/>
        </p:nvSpPr>
        <p:spPr>
          <a:xfrm>
            <a:off x="6236841" y="3216873"/>
            <a:ext cx="1125501" cy="369332"/>
          </a:xfrm>
          <a:prstGeom prst="rect">
            <a:avLst/>
          </a:prstGeom>
          <a:noFill/>
        </p:spPr>
        <p:txBody>
          <a:bodyPr wrap="none" rtlCol="0">
            <a:spAutoFit/>
          </a:bodyPr>
          <a:lstStyle/>
          <a:p>
            <a:r>
              <a:rPr lang="en-US" dirty="0"/>
              <a:t>Hub score</a:t>
            </a:r>
          </a:p>
        </p:txBody>
      </p:sp>
      <mc:AlternateContent xmlns:mc="http://schemas.openxmlformats.org/markup-compatibility/2006" xmlns:a14="http://schemas.microsoft.com/office/drawing/2010/main">
        <mc:Choice Requires="a14">
          <p:sp>
            <p:nvSpPr>
              <p:cNvPr id="61" name="Rectangle 37">
                <a:extLst>
                  <a:ext uri="{FF2B5EF4-FFF2-40B4-BE49-F238E27FC236}">
                    <a16:creationId xmlns:a16="http://schemas.microsoft.com/office/drawing/2014/main" id="{AB40547F-DAC8-46A5-B702-360CCF7C2CEE}"/>
                  </a:ext>
                </a:extLst>
              </p:cNvPr>
              <p:cNvSpPr/>
              <p:nvPr/>
            </p:nvSpPr>
            <p:spPr>
              <a:xfrm>
                <a:off x="8145268" y="3524473"/>
                <a:ext cx="1831720" cy="719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h</m:t>
                          </m:r>
                        </m:e>
                        <m:sub>
                          <m:r>
                            <a:rPr lang="en-US" i="1">
                              <a:latin typeface="Cambria Math" panose="02040503050406030204" pitchFamily="18" charset="0"/>
                            </a:rPr>
                            <m:t>𝑖</m:t>
                          </m:r>
                        </m:sub>
                      </m:sSub>
                      <m:r>
                        <a:rPr lang="en-US" i="0">
                          <a:latin typeface="Cambria Math" panose="02040503050406030204" pitchFamily="18" charset="0"/>
                        </a:rPr>
                        <m:t>=</m:t>
                      </m:r>
                      <m:nary>
                        <m:naryPr>
                          <m:chr m:val="∑"/>
                          <m:limLoc m:val="subSup"/>
                          <m:ctrlPr>
                            <a:rPr lang="en-US" i="1" smtClean="0">
                              <a:latin typeface="Cambria Math" panose="02040503050406030204" pitchFamily="18" charset="0"/>
                            </a:rPr>
                          </m:ctrlPr>
                        </m:naryPr>
                        <m:sub>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𝐸</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𝑗</m:t>
                              </m:r>
                            </m:sub>
                          </m:sSub>
                        </m:e>
                      </m:nary>
                    </m:oMath>
                  </m:oMathPara>
                </a14:m>
                <a:endParaRPr lang="en-US" dirty="0"/>
              </a:p>
            </p:txBody>
          </p:sp>
        </mc:Choice>
        <mc:Fallback xmlns="">
          <p:sp>
            <p:nvSpPr>
              <p:cNvPr id="61" name="Rectangle 37">
                <a:extLst>
                  <a:ext uri="{FF2B5EF4-FFF2-40B4-BE49-F238E27FC236}">
                    <a16:creationId xmlns:a16="http://schemas.microsoft.com/office/drawing/2014/main" id="{AB40547F-DAC8-46A5-B702-360CCF7C2CEE}"/>
                  </a:ext>
                </a:extLst>
              </p:cNvPr>
              <p:cNvSpPr>
                <a:spLocks noRot="1" noChangeAspect="1" noMove="1" noResize="1" noEditPoints="1" noAdjustHandles="1" noChangeArrowheads="1" noChangeShapeType="1" noTextEdit="1"/>
              </p:cNvSpPr>
              <p:nvPr/>
            </p:nvSpPr>
            <p:spPr>
              <a:xfrm>
                <a:off x="8145268" y="3524473"/>
                <a:ext cx="1831720" cy="719299"/>
              </a:xfrm>
              <a:prstGeom prst="rect">
                <a:avLst/>
              </a:prstGeom>
              <a:blipFill>
                <a:blip r:embed="rId4"/>
                <a:stretch>
                  <a:fillRect/>
                </a:stretch>
              </a:blipFill>
            </p:spPr>
            <p:txBody>
              <a:bodyPr/>
              <a:lstStyle/>
              <a:p>
                <a:r>
                  <a:rPr lang="sv-SE">
                    <a:noFill/>
                  </a:rPr>
                  <a:t> </a:t>
                </a:r>
              </a:p>
            </p:txBody>
          </p:sp>
        </mc:Fallback>
      </mc:AlternateContent>
      <p:sp>
        <p:nvSpPr>
          <p:cNvPr id="62" name="TextBox 4">
            <a:extLst>
              <a:ext uri="{FF2B5EF4-FFF2-40B4-BE49-F238E27FC236}">
                <a16:creationId xmlns:a16="http://schemas.microsoft.com/office/drawing/2014/main" id="{59BD0289-5ED0-4A98-8E9A-29270722FDA9}"/>
              </a:ext>
            </a:extLst>
          </p:cNvPr>
          <p:cNvSpPr txBox="1"/>
          <p:nvPr/>
        </p:nvSpPr>
        <p:spPr>
          <a:xfrm>
            <a:off x="8230088" y="3216873"/>
            <a:ext cx="1627240" cy="369332"/>
          </a:xfrm>
          <a:prstGeom prst="rect">
            <a:avLst/>
          </a:prstGeom>
          <a:noFill/>
        </p:spPr>
        <p:txBody>
          <a:bodyPr wrap="none" rtlCol="0">
            <a:spAutoFit/>
          </a:bodyPr>
          <a:lstStyle/>
          <a:p>
            <a:r>
              <a:rPr lang="en-US" dirty="0"/>
              <a:t>Authority score</a:t>
            </a:r>
          </a:p>
        </p:txBody>
      </p:sp>
    </p:spTree>
    <p:extLst>
      <p:ext uri="{BB962C8B-B14F-4D97-AF65-F5344CB8AC3E}">
        <p14:creationId xmlns:p14="http://schemas.microsoft.com/office/powerpoint/2010/main" val="238910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46</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Betwenness </a:t>
                </a:r>
                <a14:m>
                  <m:oMath xmlns:m="http://schemas.openxmlformats.org/officeDocument/2006/math">
                    <m:r>
                      <a:rPr lang="en-US" sz="2400" b="1" i="0" smtClean="0">
                        <a:latin typeface="Cambria Math" panose="02040503050406030204" pitchFamily="18" charset="0"/>
                      </a:rPr>
                      <m:t>(</m:t>
                    </m:r>
                    <m:r>
                      <a:rPr lang="en-US" sz="2400" i="1">
                        <a:latin typeface="Cambria Math" panose="02040503050406030204" pitchFamily="18" charset="0"/>
                      </a:rPr>
                      <m:t>𝐵</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a14:m>
                <a:r>
                  <a:rPr lang="es-MX" sz="2400" dirty="0"/>
                  <a:t> </a:t>
                </a:r>
                <a:r>
                  <a:rPr lang="es-MX" sz="2400" dirty="0" err="1"/>
                  <a:t>Estimate</a:t>
                </a:r>
                <a:r>
                  <a:rPr lang="es-MX" sz="2400" dirty="0"/>
                  <a:t> of </a:t>
                </a:r>
                <a:r>
                  <a:rPr lang="es-MX" sz="2400" dirty="0" err="1"/>
                  <a:t>the</a:t>
                </a:r>
                <a:r>
                  <a:rPr lang="es-MX" sz="2400" dirty="0"/>
                  <a:t> </a:t>
                </a:r>
                <a:r>
                  <a:rPr lang="es-MX" sz="2400" dirty="0" err="1"/>
                  <a:t>probability</a:t>
                </a:r>
                <a:r>
                  <a:rPr lang="es-MX" sz="2400" dirty="0"/>
                  <a:t> </a:t>
                </a:r>
                <a:r>
                  <a:rPr lang="es-MX" sz="2400" dirty="0" err="1"/>
                  <a:t>that</a:t>
                </a:r>
                <a:r>
                  <a:rPr lang="es-MX" sz="2400" dirty="0"/>
                  <a:t> </a:t>
                </a:r>
                <a:r>
                  <a:rPr lang="es-MX" sz="2400" dirty="0" err="1"/>
                  <a:t>the</a:t>
                </a:r>
                <a:r>
                  <a:rPr lang="es-MX" sz="2400" dirty="0"/>
                  <a:t> </a:t>
                </a:r>
                <a:r>
                  <a:rPr lang="es-MX" sz="2400" dirty="0" err="1"/>
                  <a:t>shortest</a:t>
                </a:r>
                <a:r>
                  <a:rPr lang="es-MX" sz="2400" dirty="0"/>
                  <a:t> </a:t>
                </a:r>
                <a:r>
                  <a:rPr lang="es-MX" sz="2400" dirty="0" err="1"/>
                  <a:t>path</a:t>
                </a:r>
                <a:r>
                  <a:rPr lang="es-MX" sz="2400" dirty="0"/>
                  <a:t> </a:t>
                </a:r>
                <a:r>
                  <a:rPr lang="es-MX" sz="2400" dirty="0" err="1"/>
                  <a:t>between</a:t>
                </a:r>
                <a:r>
                  <a:rPr lang="es-MX" sz="2400" dirty="0"/>
                  <a:t> </a:t>
                </a:r>
                <a:r>
                  <a:rPr lang="es-MX" sz="2400" dirty="0" err="1"/>
                  <a:t>any</a:t>
                </a:r>
                <a:r>
                  <a:rPr lang="es-MX" sz="2400" dirty="0"/>
                  <a:t> </a:t>
                </a:r>
                <a:r>
                  <a:rPr lang="es-MX" sz="2400" dirty="0" err="1"/>
                  <a:t>pair</a:t>
                </a:r>
                <a:r>
                  <a:rPr lang="es-MX" sz="2400" dirty="0"/>
                  <a:t> of </a:t>
                </a:r>
                <a:r>
                  <a:rPr lang="es-MX" sz="2400" dirty="0" err="1"/>
                  <a:t>nodes</a:t>
                </a:r>
                <a:r>
                  <a:rPr lang="es-MX" sz="2400" dirty="0"/>
                  <a:t> </a:t>
                </a:r>
                <a:r>
                  <a:rPr lang="es-MX" sz="2400" dirty="0" err="1"/>
                  <a:t>passes</a:t>
                </a:r>
                <a:r>
                  <a:rPr lang="es-MX" sz="2400" dirty="0"/>
                  <a:t> </a:t>
                </a:r>
                <a:r>
                  <a:rPr lang="es-MX" sz="2400" dirty="0" err="1"/>
                  <a:t>through</a:t>
                </a:r>
                <a:r>
                  <a:rPr lang="es-MX" sz="2400" dirty="0"/>
                  <a:t> </a:t>
                </a:r>
                <a:r>
                  <a:rPr lang="es-MX" sz="2400" dirty="0" err="1"/>
                  <a:t>node</a:t>
                </a:r>
                <a:r>
                  <a:rPr lang="es-MX" sz="2400" dirty="0"/>
                  <a:t> </a:t>
                </a:r>
                <a:r>
                  <a:rPr lang="es-MX" sz="2400" i="1" dirty="0"/>
                  <a:t>i. </a:t>
                </a:r>
                <a:endParaRPr lang="es-MX" sz="2400" dirty="0"/>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612255" y="1199758"/>
                <a:ext cx="9244517" cy="954107"/>
              </a:xfrm>
              <a:prstGeom prst="rect">
                <a:avLst/>
              </a:prstGeom>
              <a:blipFill>
                <a:blip r:embed="rId3"/>
                <a:stretch>
                  <a:fillRect l="-1648" t="-8333" b="-1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719EB9-EE7C-46DD-931B-E5105198761C}"/>
                  </a:ext>
                </a:extLst>
              </p:cNvPr>
              <p:cNvSpPr/>
              <p:nvPr/>
            </p:nvSpPr>
            <p:spPr>
              <a:xfrm>
                <a:off x="3574508" y="2287828"/>
                <a:ext cx="2671501"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𝑆𝑃</m:t>
                              </m:r>
                              <m:r>
                                <a:rPr lang="en-US" i="0">
                                  <a:latin typeface="Cambria Math" panose="02040503050406030204" pitchFamily="18" charset="0"/>
                                </a:rPr>
                                <m:t> </m:t>
                              </m:r>
                              <m:r>
                                <a:rPr lang="en-US" b="0" i="1" smtClean="0">
                                  <a:latin typeface="Cambria Math" panose="02040503050406030204" pitchFamily="18" charset="0"/>
                                </a:rPr>
                                <m:t>𝑡h𝑟𝑜𝑢𝑔h</m:t>
                              </m:r>
                              <m:r>
                                <a:rPr lang="en-US" b="0" i="1" smtClean="0">
                                  <a:latin typeface="Cambria Math" panose="02040503050406030204" pitchFamily="18" charset="0"/>
                                </a:rPr>
                                <m:t> </m:t>
                              </m:r>
                              <m:r>
                                <a:rPr lang="en-US" b="0" i="1" smtClean="0">
                                  <a:latin typeface="Cambria Math" panose="02040503050406030204" pitchFamily="18" charset="0"/>
                                </a:rPr>
                                <m:t>𝑖</m:t>
                              </m:r>
                            </m:num>
                            <m:den>
                              <m:r>
                                <a:rPr lang="en-US" i="0">
                                  <a:latin typeface="Cambria Math" panose="02040503050406030204" pitchFamily="18" charset="0"/>
                                </a:rPr>
                                <m:t>#</m:t>
                              </m:r>
                              <m:r>
                                <a:rPr lang="en-US" i="1">
                                  <a:latin typeface="Cambria Math" panose="02040503050406030204" pitchFamily="18" charset="0"/>
                                </a:rPr>
                                <m:t>𝑆𝑃</m:t>
                              </m:r>
                            </m:den>
                          </m:f>
                        </m:e>
                      </m:nary>
                    </m:oMath>
                  </m:oMathPara>
                </a14:m>
                <a:endParaRPr lang="en-US" dirty="0"/>
              </a:p>
            </p:txBody>
          </p:sp>
        </mc:Choice>
        <mc:Fallback xmlns="">
          <p:sp>
            <p:nvSpPr>
              <p:cNvPr id="4" name="Rectangle 3">
                <a:extLst>
                  <a:ext uri="{FF2B5EF4-FFF2-40B4-BE49-F238E27FC236}">
                    <a16:creationId xmlns:a16="http://schemas.microsoft.com/office/drawing/2014/main" id="{C2719EB9-EE7C-46DD-931B-E5105198761C}"/>
                  </a:ext>
                </a:extLst>
              </p:cNvPr>
              <p:cNvSpPr>
                <a:spLocks noRot="1" noChangeAspect="1" noMove="1" noResize="1" noEditPoints="1" noAdjustHandles="1" noChangeArrowheads="1" noChangeShapeType="1" noTextEdit="1"/>
              </p:cNvSpPr>
              <p:nvPr/>
            </p:nvSpPr>
            <p:spPr>
              <a:xfrm>
                <a:off x="3574508" y="2287828"/>
                <a:ext cx="2671501" cy="7630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A1B87ED-2DA9-4BBF-A27A-4FDCFD8B9587}"/>
                  </a:ext>
                </a:extLst>
              </p:cNvPr>
              <p:cNvSpPr/>
              <p:nvPr/>
            </p:nvSpPr>
            <p:spPr>
              <a:xfrm>
                <a:off x="8792212" y="3438404"/>
                <a:ext cx="2853217"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−2</m:t>
                                  </m:r>
                                </m:e>
                              </m:d>
                            </m:num>
                            <m:den>
                              <m:r>
                                <a:rPr lang="en-US" i="0">
                                  <a:latin typeface="Cambria Math" panose="02040503050406030204" pitchFamily="18" charset="0"/>
                                </a:rPr>
                                <m:t>2</m:t>
                              </m:r>
                            </m:den>
                          </m:f>
                        </m:den>
                      </m:f>
                    </m:oMath>
                  </m:oMathPara>
                </a14:m>
                <a:endParaRPr lang="en-US" dirty="0"/>
              </a:p>
            </p:txBody>
          </p:sp>
        </mc:Choice>
        <mc:Fallback xmlns="">
          <p:sp>
            <p:nvSpPr>
              <p:cNvPr id="5" name="Rectangle 4">
                <a:extLst>
                  <a:ext uri="{FF2B5EF4-FFF2-40B4-BE49-F238E27FC236}">
                    <a16:creationId xmlns:a16="http://schemas.microsoft.com/office/drawing/2014/main" id="{FA1B87ED-2DA9-4BBF-A27A-4FDCFD8B9587}"/>
                  </a:ext>
                </a:extLst>
              </p:cNvPr>
              <p:cNvSpPr>
                <a:spLocks noRot="1" noChangeAspect="1" noMove="1" noResize="1" noEditPoints="1" noAdjustHandles="1" noChangeArrowheads="1" noChangeShapeType="1" noTextEdit="1"/>
              </p:cNvSpPr>
              <p:nvPr/>
            </p:nvSpPr>
            <p:spPr>
              <a:xfrm>
                <a:off x="8792212" y="3438404"/>
                <a:ext cx="2853217" cy="6501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2A359D8-59FF-42CA-BE50-9922AED5FB45}"/>
                  </a:ext>
                </a:extLst>
              </p:cNvPr>
              <p:cNvSpPr/>
              <p:nvPr/>
            </p:nvSpPr>
            <p:spPr>
              <a:xfrm>
                <a:off x="8939463" y="4839223"/>
                <a:ext cx="2558714"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−2</m:t>
                              </m:r>
                            </m:e>
                          </m:d>
                        </m:den>
                      </m:f>
                    </m:oMath>
                  </m:oMathPara>
                </a14:m>
                <a:endParaRPr lang="en-US" dirty="0"/>
              </a:p>
            </p:txBody>
          </p:sp>
        </mc:Choice>
        <mc:Fallback xmlns="">
          <p:sp>
            <p:nvSpPr>
              <p:cNvPr id="6" name="Rectangle 5">
                <a:extLst>
                  <a:ext uri="{FF2B5EF4-FFF2-40B4-BE49-F238E27FC236}">
                    <a16:creationId xmlns:a16="http://schemas.microsoft.com/office/drawing/2014/main" id="{D2A359D8-59FF-42CA-BE50-9922AED5FB45}"/>
                  </a:ext>
                </a:extLst>
              </p:cNvPr>
              <p:cNvSpPr>
                <a:spLocks noRot="1" noChangeAspect="1" noMove="1" noResize="1" noEditPoints="1" noAdjustHandles="1" noChangeArrowheads="1" noChangeShapeType="1" noTextEdit="1"/>
              </p:cNvSpPr>
              <p:nvPr/>
            </p:nvSpPr>
            <p:spPr>
              <a:xfrm>
                <a:off x="8939463" y="4839223"/>
                <a:ext cx="2558714" cy="650114"/>
              </a:xfrm>
              <a:prstGeom prst="rect">
                <a:avLst/>
              </a:prstGeom>
              <a:blipFill>
                <a:blip r:embed="rId6"/>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90305FD-4342-4190-9E00-16E87A433DA4}"/>
              </a:ext>
            </a:extLst>
          </p:cNvPr>
          <p:cNvGrpSpPr/>
          <p:nvPr/>
        </p:nvGrpSpPr>
        <p:grpSpPr>
          <a:xfrm>
            <a:off x="2632252" y="3132153"/>
            <a:ext cx="4089107" cy="3029527"/>
            <a:chOff x="724655" y="2452720"/>
            <a:chExt cx="2876797" cy="2224471"/>
          </a:xfrm>
        </p:grpSpPr>
        <p:sp>
          <p:nvSpPr>
            <p:cNvPr id="10" name="Oval 9">
              <a:extLst>
                <a:ext uri="{FF2B5EF4-FFF2-40B4-BE49-F238E27FC236}">
                  <a16:creationId xmlns:a16="http://schemas.microsoft.com/office/drawing/2014/main" id="{70FEACC6-6BA5-4C38-9B95-260F4B880ABF}"/>
                </a:ext>
              </a:extLst>
            </p:cNvPr>
            <p:cNvSpPr/>
            <p:nvPr/>
          </p:nvSpPr>
          <p:spPr>
            <a:xfrm>
              <a:off x="2145058" y="2452720"/>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F2710D7-F46E-42DE-A3A3-0AD51FC0592A}"/>
                </a:ext>
              </a:extLst>
            </p:cNvPr>
            <p:cNvSpPr/>
            <p:nvPr/>
          </p:nvSpPr>
          <p:spPr>
            <a:xfrm>
              <a:off x="1204304" y="3228074"/>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0E56A0-325C-4B5D-8B6B-CF1062CF00DB}"/>
                </a:ext>
              </a:extLst>
            </p:cNvPr>
            <p:cNvSpPr/>
            <p:nvPr/>
          </p:nvSpPr>
          <p:spPr>
            <a:xfrm>
              <a:off x="1810465" y="3641329"/>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86C12A-FB3A-4B8F-8E8C-47FC315311A6}"/>
                </a:ext>
              </a:extLst>
            </p:cNvPr>
            <p:cNvSpPr/>
            <p:nvPr/>
          </p:nvSpPr>
          <p:spPr>
            <a:xfrm>
              <a:off x="724655" y="3200541"/>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EE91FD2-C765-4F66-81B5-180D87FAD546}"/>
                </a:ext>
              </a:extLst>
            </p:cNvPr>
            <p:cNvSpPr/>
            <p:nvPr/>
          </p:nvSpPr>
          <p:spPr>
            <a:xfrm>
              <a:off x="1686712" y="2969903"/>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499E707-55F3-41FA-9A7C-8BB9BAFF8009}"/>
                </a:ext>
              </a:extLst>
            </p:cNvPr>
            <p:cNvSpPr/>
            <p:nvPr/>
          </p:nvSpPr>
          <p:spPr>
            <a:xfrm>
              <a:off x="2618300" y="3951858"/>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5035B08-0DF9-4FF4-977B-753865C33BF7}"/>
                </a:ext>
              </a:extLst>
            </p:cNvPr>
            <p:cNvSpPr/>
            <p:nvPr/>
          </p:nvSpPr>
          <p:spPr>
            <a:xfrm>
              <a:off x="1815049" y="4478040"/>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F5DB1C-8713-40D1-A234-E5F7E2606A1B}"/>
                </a:ext>
              </a:extLst>
            </p:cNvPr>
            <p:cNvSpPr/>
            <p:nvPr/>
          </p:nvSpPr>
          <p:spPr>
            <a:xfrm>
              <a:off x="2359335" y="3246006"/>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C9FA58-78A8-49BF-8275-83C1E107AC86}"/>
                </a:ext>
              </a:extLst>
            </p:cNvPr>
            <p:cNvSpPr/>
            <p:nvPr/>
          </p:nvSpPr>
          <p:spPr>
            <a:xfrm>
              <a:off x="2951747" y="4466809"/>
              <a:ext cx="123753" cy="123754"/>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FA8DC-7420-44AD-ADD5-FE8F4AFDDA14}"/>
                </a:ext>
              </a:extLst>
            </p:cNvPr>
            <p:cNvSpPr/>
            <p:nvPr/>
          </p:nvSpPr>
          <p:spPr>
            <a:xfrm>
              <a:off x="2934559" y="3480340"/>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775977-767D-4494-B916-A62AFAF6D5D7}"/>
                </a:ext>
              </a:extLst>
            </p:cNvPr>
            <p:cNvSpPr/>
            <p:nvPr/>
          </p:nvSpPr>
          <p:spPr>
            <a:xfrm>
              <a:off x="1015236" y="4553437"/>
              <a:ext cx="123753" cy="1237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F20958-288E-42C4-866F-5DBC51E56556}"/>
                </a:ext>
              </a:extLst>
            </p:cNvPr>
            <p:cNvSpPr/>
            <p:nvPr/>
          </p:nvSpPr>
          <p:spPr>
            <a:xfrm>
              <a:off x="3477699" y="3093606"/>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BA8BBC1-FAF8-4B5E-A4A7-4A3698955DD0}"/>
                </a:ext>
              </a:extLst>
            </p:cNvPr>
            <p:cNvSpPr/>
            <p:nvPr/>
          </p:nvSpPr>
          <p:spPr>
            <a:xfrm>
              <a:off x="2951747" y="2865982"/>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6727A0F-C3B2-47F8-968E-E32059F86210}"/>
                </a:ext>
              </a:extLst>
            </p:cNvPr>
            <p:cNvCxnSpPr>
              <a:stCxn id="14" idx="0"/>
              <a:endCxn id="10" idx="2"/>
            </p:cNvCxnSpPr>
            <p:nvPr/>
          </p:nvCxnSpPr>
          <p:spPr>
            <a:xfrm flipV="1">
              <a:off x="1748589" y="2514597"/>
              <a:ext cx="396469" cy="4553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86B978-47BE-49B1-846B-B977EF51C1FA}"/>
                </a:ext>
              </a:extLst>
            </p:cNvPr>
            <p:cNvCxnSpPr>
              <a:stCxn id="12" idx="2"/>
              <a:endCxn id="11" idx="5"/>
            </p:cNvCxnSpPr>
            <p:nvPr/>
          </p:nvCxnSpPr>
          <p:spPr>
            <a:xfrm flipH="1" flipV="1">
              <a:off x="1309934" y="3333705"/>
              <a:ext cx="500531" cy="369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FB0E6B-9481-4303-AE01-9EF54C04B265}"/>
                </a:ext>
              </a:extLst>
            </p:cNvPr>
            <p:cNvCxnSpPr>
              <a:stCxn id="12" idx="7"/>
              <a:endCxn id="17" idx="2"/>
            </p:cNvCxnSpPr>
            <p:nvPr/>
          </p:nvCxnSpPr>
          <p:spPr>
            <a:xfrm flipV="1">
              <a:off x="1916095" y="3307883"/>
              <a:ext cx="443240" cy="351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5E60FF-57E4-4F8C-94B9-849B3AD8DB38}"/>
                </a:ext>
              </a:extLst>
            </p:cNvPr>
            <p:cNvCxnSpPr>
              <a:stCxn id="17" idx="6"/>
              <a:endCxn id="22" idx="3"/>
            </p:cNvCxnSpPr>
            <p:nvPr/>
          </p:nvCxnSpPr>
          <p:spPr>
            <a:xfrm flipV="1">
              <a:off x="2483088" y="2971613"/>
              <a:ext cx="486782" cy="336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3E095-AC35-4D31-A8C9-33B688EBB983}"/>
                </a:ext>
              </a:extLst>
            </p:cNvPr>
            <p:cNvCxnSpPr>
              <a:stCxn id="20" idx="0"/>
              <a:endCxn id="12" idx="3"/>
            </p:cNvCxnSpPr>
            <p:nvPr/>
          </p:nvCxnSpPr>
          <p:spPr>
            <a:xfrm flipV="1">
              <a:off x="1077113" y="3746960"/>
              <a:ext cx="751475" cy="806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4BB5A0-1F9B-40DC-B1C3-82F2F7D57542}"/>
                </a:ext>
              </a:extLst>
            </p:cNvPr>
            <p:cNvCxnSpPr>
              <a:stCxn id="20" idx="0"/>
              <a:endCxn id="13" idx="4"/>
            </p:cNvCxnSpPr>
            <p:nvPr/>
          </p:nvCxnSpPr>
          <p:spPr>
            <a:xfrm flipH="1" flipV="1">
              <a:off x="786532" y="3324295"/>
              <a:ext cx="290581" cy="12291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978EDD-7399-49E8-85E0-7A32CA2A65C3}"/>
                </a:ext>
              </a:extLst>
            </p:cNvPr>
            <p:cNvCxnSpPr>
              <a:stCxn id="15" idx="0"/>
              <a:endCxn id="19" idx="3"/>
            </p:cNvCxnSpPr>
            <p:nvPr/>
          </p:nvCxnSpPr>
          <p:spPr>
            <a:xfrm flipV="1">
              <a:off x="2680177" y="3585971"/>
              <a:ext cx="272505" cy="365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3BB7BE-3B98-4174-9AC8-61FF9692B62A}"/>
                </a:ext>
              </a:extLst>
            </p:cNvPr>
            <p:cNvCxnSpPr>
              <a:stCxn id="16" idx="7"/>
              <a:endCxn id="15" idx="3"/>
            </p:cNvCxnSpPr>
            <p:nvPr/>
          </p:nvCxnSpPr>
          <p:spPr>
            <a:xfrm flipV="1">
              <a:off x="1920679" y="4057489"/>
              <a:ext cx="715744" cy="438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283AA7-F290-4284-B88D-C49AB93CA4FE}"/>
                </a:ext>
              </a:extLst>
            </p:cNvPr>
            <p:cNvCxnSpPr>
              <a:stCxn id="20" idx="6"/>
              <a:endCxn id="15" idx="2"/>
            </p:cNvCxnSpPr>
            <p:nvPr/>
          </p:nvCxnSpPr>
          <p:spPr>
            <a:xfrm flipV="1">
              <a:off x="1138989" y="4013735"/>
              <a:ext cx="1479311" cy="601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259A18-A6E6-4DEB-AE53-E51A1B72FD85}"/>
                </a:ext>
              </a:extLst>
            </p:cNvPr>
            <p:cNvCxnSpPr>
              <a:stCxn id="16" idx="5"/>
              <a:endCxn id="18" idx="2"/>
            </p:cNvCxnSpPr>
            <p:nvPr/>
          </p:nvCxnSpPr>
          <p:spPr>
            <a:xfrm flipV="1">
              <a:off x="1920679" y="4528686"/>
              <a:ext cx="1031068" cy="54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BB3D6E-95D1-4A1E-A149-EB86D085E642}"/>
                </a:ext>
              </a:extLst>
            </p:cNvPr>
            <p:cNvCxnSpPr>
              <a:stCxn id="18" idx="7"/>
              <a:endCxn id="21" idx="2"/>
            </p:cNvCxnSpPr>
            <p:nvPr/>
          </p:nvCxnSpPr>
          <p:spPr>
            <a:xfrm flipV="1">
              <a:off x="3057377" y="3155483"/>
              <a:ext cx="420322" cy="1329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E95F20-AAF2-4B0B-8B91-D5CB903FC82D}"/>
                </a:ext>
              </a:extLst>
            </p:cNvPr>
            <p:cNvCxnSpPr>
              <a:stCxn id="11" idx="6"/>
              <a:endCxn id="14" idx="3"/>
            </p:cNvCxnSpPr>
            <p:nvPr/>
          </p:nvCxnSpPr>
          <p:spPr>
            <a:xfrm flipV="1">
              <a:off x="1328057" y="3075534"/>
              <a:ext cx="376778" cy="2144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C82B68-C7CA-48DA-BC3F-24AD754563B0}"/>
                </a:ext>
              </a:extLst>
            </p:cNvPr>
            <p:cNvCxnSpPr>
              <a:stCxn id="17" idx="1"/>
              <a:endCxn id="14" idx="5"/>
            </p:cNvCxnSpPr>
            <p:nvPr/>
          </p:nvCxnSpPr>
          <p:spPr>
            <a:xfrm flipH="1" flipV="1">
              <a:off x="1792342" y="3075534"/>
              <a:ext cx="585116"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648A96-D77D-4A74-B222-93B788640CB6}"/>
                </a:ext>
              </a:extLst>
            </p:cNvPr>
            <p:cNvCxnSpPr>
              <a:stCxn id="19" idx="7"/>
              <a:endCxn id="21" idx="2"/>
            </p:cNvCxnSpPr>
            <p:nvPr/>
          </p:nvCxnSpPr>
          <p:spPr>
            <a:xfrm flipV="1">
              <a:off x="3040189" y="3155483"/>
              <a:ext cx="437510" cy="342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D6E46D4-1506-4797-B219-6BB2F3D4D514}"/>
              </a:ext>
            </a:extLst>
          </p:cNvPr>
          <p:cNvCxnSpPr>
            <a:stCxn id="10" idx="2"/>
            <a:endCxn id="13" idx="7"/>
          </p:cNvCxnSpPr>
          <p:nvPr/>
        </p:nvCxnSpPr>
        <p:spPr>
          <a:xfrm flipH="1">
            <a:off x="2782395" y="3216424"/>
            <a:ext cx="1868832" cy="9588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5594CB-2252-4200-BCFF-C93DA0C880FF}"/>
              </a:ext>
            </a:extLst>
          </p:cNvPr>
          <p:cNvSpPr txBox="1"/>
          <p:nvPr/>
        </p:nvSpPr>
        <p:spPr>
          <a:xfrm>
            <a:off x="8939463" y="3037840"/>
            <a:ext cx="2677656" cy="369332"/>
          </a:xfrm>
          <a:prstGeom prst="rect">
            <a:avLst/>
          </a:prstGeom>
          <a:noFill/>
        </p:spPr>
        <p:txBody>
          <a:bodyPr wrap="none" rtlCol="0">
            <a:spAutoFit/>
          </a:bodyPr>
          <a:lstStyle/>
          <a:p>
            <a:r>
              <a:rPr lang="en-US" dirty="0"/>
              <a:t>For non-directed networks</a:t>
            </a:r>
            <a:endParaRPr lang="es-MX" dirty="0"/>
          </a:p>
        </p:txBody>
      </p:sp>
      <p:sp>
        <p:nvSpPr>
          <p:cNvPr id="42" name="TextBox 41">
            <a:extLst>
              <a:ext uri="{FF2B5EF4-FFF2-40B4-BE49-F238E27FC236}">
                <a16:creationId xmlns:a16="http://schemas.microsoft.com/office/drawing/2014/main" id="{9D711822-CD53-4D75-8CBB-B9F043BA6DBB}"/>
              </a:ext>
            </a:extLst>
          </p:cNvPr>
          <p:cNvSpPr txBox="1"/>
          <p:nvPr/>
        </p:nvSpPr>
        <p:spPr>
          <a:xfrm>
            <a:off x="8939463" y="4515554"/>
            <a:ext cx="2241639" cy="369332"/>
          </a:xfrm>
          <a:prstGeom prst="rect">
            <a:avLst/>
          </a:prstGeom>
          <a:noFill/>
        </p:spPr>
        <p:txBody>
          <a:bodyPr wrap="none" rtlCol="0">
            <a:spAutoFit/>
          </a:bodyPr>
          <a:lstStyle/>
          <a:p>
            <a:r>
              <a:rPr lang="en-US" dirty="0"/>
              <a:t>For directed networks</a:t>
            </a:r>
            <a:endParaRPr lang="es-MX" dirty="0"/>
          </a:p>
        </p:txBody>
      </p:sp>
      <p:sp>
        <p:nvSpPr>
          <p:cNvPr id="43" name="TextBox 42">
            <a:extLst>
              <a:ext uri="{FF2B5EF4-FFF2-40B4-BE49-F238E27FC236}">
                <a16:creationId xmlns:a16="http://schemas.microsoft.com/office/drawing/2014/main" id="{AA595551-7807-47BA-B6E9-65E41D79F6FB}"/>
              </a:ext>
            </a:extLst>
          </p:cNvPr>
          <p:cNvSpPr txBox="1"/>
          <p:nvPr/>
        </p:nvSpPr>
        <p:spPr>
          <a:xfrm>
            <a:off x="8792212" y="2560489"/>
            <a:ext cx="3226589" cy="369332"/>
          </a:xfrm>
          <a:prstGeom prst="rect">
            <a:avLst/>
          </a:prstGeom>
          <a:noFill/>
        </p:spPr>
        <p:txBody>
          <a:bodyPr wrap="none" rtlCol="0">
            <a:spAutoFit/>
          </a:bodyPr>
          <a:lstStyle/>
          <a:p>
            <a:r>
              <a:rPr lang="en-US" b="1" dirty="0">
                <a:solidFill>
                  <a:schemeClr val="accent1">
                    <a:lumMod val="50000"/>
                  </a:schemeClr>
                </a:solidFill>
              </a:rPr>
              <a:t>Relative betweenness centrality</a:t>
            </a:r>
          </a:p>
        </p:txBody>
      </p:sp>
    </p:spTree>
    <p:extLst>
      <p:ext uri="{BB962C8B-B14F-4D97-AF65-F5344CB8AC3E}">
        <p14:creationId xmlns:p14="http://schemas.microsoft.com/office/powerpoint/2010/main" val="355897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1" grpId="0"/>
      <p:bldP spid="42"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II.B.b</a:t>
            </a:r>
            <a:r>
              <a:rPr lang="es-MX" dirty="0"/>
              <a:t> - Local </a:t>
            </a:r>
            <a:r>
              <a:rPr lang="es-MX" dirty="0" err="1"/>
              <a:t>properties</a:t>
            </a:r>
            <a:endParaRPr lang="en-US" dirty="0"/>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47</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F1BB2B-6CD0-4199-8B6B-53C13B3FE764}"/>
                  </a:ext>
                </a:extLst>
              </p:cNvPr>
              <p:cNvSpPr txBox="1"/>
              <p:nvPr/>
            </p:nvSpPr>
            <p:spPr>
              <a:xfrm>
                <a:off x="1612255" y="1199758"/>
                <a:ext cx="9244517" cy="954107"/>
              </a:xfrm>
              <a:prstGeom prst="rect">
                <a:avLst/>
              </a:prstGeom>
              <a:noFill/>
            </p:spPr>
            <p:txBody>
              <a:bodyPr wrap="square" rtlCol="0">
                <a:spAutoFit/>
              </a:bodyPr>
              <a:lstStyle/>
              <a:p>
                <a:r>
                  <a:rPr lang="es-MX" sz="3200" b="1" dirty="0">
                    <a:solidFill>
                      <a:schemeClr val="accent5">
                        <a:lumMod val="50000"/>
                      </a:schemeClr>
                    </a:solidFill>
                  </a:rPr>
                  <a:t>Closeness</a:t>
                </a:r>
                <a14:m>
                  <m:oMath xmlns:m="http://schemas.openxmlformats.org/officeDocument/2006/math">
                    <m:r>
                      <a:rPr lang="en-US" sz="2400" b="1" i="1" smtClean="0">
                        <a:latin typeface="Cambria Math" panose="02040503050406030204" pitchFamily="18" charset="0"/>
                      </a:rPr>
                      <m:t> </m:t>
                    </m:r>
                    <m:r>
                      <a:rPr lang="en-US" sz="2400" b="1" i="0" smtClean="0">
                        <a:latin typeface="Cambria Math" panose="02040503050406030204" pitchFamily="18" charset="0"/>
                      </a:rPr>
                      <m:t>(</m:t>
                    </m:r>
                    <m:r>
                      <a:rPr lang="en-US" sz="2400" b="0" i="1" smtClean="0">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a14:m>
                <a:r>
                  <a:rPr lang="es-MX" sz="2400" dirty="0"/>
                  <a:t> </a:t>
                </a:r>
                <a:r>
                  <a:rPr lang="es-MX" sz="2400" dirty="0" err="1"/>
                  <a:t>Inverse</a:t>
                </a:r>
                <a:r>
                  <a:rPr lang="es-MX" sz="2400" dirty="0"/>
                  <a:t> of sum </a:t>
                </a:r>
                <a:r>
                  <a:rPr lang="es-MX" sz="2400" dirty="0" err="1"/>
                  <a:t>shortest</a:t>
                </a:r>
                <a:r>
                  <a:rPr lang="es-MX" sz="2400" dirty="0"/>
                  <a:t> </a:t>
                </a:r>
                <a:r>
                  <a:rPr lang="es-MX" sz="2400" dirty="0" err="1"/>
                  <a:t>paths</a:t>
                </a:r>
                <a:r>
                  <a:rPr lang="es-MX" sz="2400" dirty="0"/>
                  <a:t> </a:t>
                </a:r>
                <a:r>
                  <a:rPr lang="es-MX" sz="2400" dirty="0" err="1"/>
                  <a:t>between</a:t>
                </a:r>
                <a:r>
                  <a:rPr lang="es-MX" sz="2400" dirty="0"/>
                  <a:t> </a:t>
                </a:r>
                <a:r>
                  <a:rPr lang="es-MX" sz="2400" dirty="0" err="1"/>
                  <a:t>node</a:t>
                </a:r>
                <a:r>
                  <a:rPr lang="es-MX" sz="2400" dirty="0"/>
                  <a:t> </a:t>
                </a:r>
                <a:r>
                  <a:rPr lang="es-MX" sz="2400" i="1" dirty="0"/>
                  <a:t>i </a:t>
                </a:r>
                <a:r>
                  <a:rPr lang="es-MX" sz="2400" dirty="0"/>
                  <a:t>and </a:t>
                </a:r>
                <a:r>
                  <a:rPr lang="es-MX" sz="2400" dirty="0" err="1"/>
                  <a:t>all</a:t>
                </a:r>
                <a:r>
                  <a:rPr lang="es-MX" sz="2400" dirty="0"/>
                  <a:t> </a:t>
                </a:r>
                <a:r>
                  <a:rPr lang="es-MX" sz="2400" dirty="0" err="1"/>
                  <a:t>other</a:t>
                </a:r>
                <a:r>
                  <a:rPr lang="es-MX" sz="2400" dirty="0"/>
                  <a:t> </a:t>
                </a:r>
                <a:r>
                  <a:rPr lang="es-MX" sz="2400" dirty="0" err="1"/>
                  <a:t>nodes</a:t>
                </a:r>
                <a:r>
                  <a:rPr lang="es-MX" sz="2400" dirty="0"/>
                  <a:t>. Describes </a:t>
                </a:r>
                <a:r>
                  <a:rPr lang="es-MX" sz="2400" dirty="0" err="1"/>
                  <a:t>how</a:t>
                </a:r>
                <a:r>
                  <a:rPr lang="es-MX" sz="2400" dirty="0"/>
                  <a:t> </a:t>
                </a:r>
                <a:r>
                  <a:rPr lang="es-MX" sz="2400" dirty="0" err="1"/>
                  <a:t>close</a:t>
                </a:r>
                <a:r>
                  <a:rPr lang="es-MX" sz="2400" dirty="0"/>
                  <a:t> </a:t>
                </a:r>
                <a:r>
                  <a:rPr lang="es-MX" sz="2400" dirty="0" err="1"/>
                  <a:t>node</a:t>
                </a:r>
                <a:r>
                  <a:rPr lang="es-MX" sz="2400" dirty="0"/>
                  <a:t> </a:t>
                </a:r>
                <a:r>
                  <a:rPr lang="es-MX" sz="2400" i="1" dirty="0"/>
                  <a:t>i</a:t>
                </a:r>
                <a:r>
                  <a:rPr lang="es-MX" sz="2400" dirty="0"/>
                  <a:t> </a:t>
                </a:r>
                <a:r>
                  <a:rPr lang="es-MX" sz="2400" dirty="0" err="1"/>
                  <a:t>is</a:t>
                </a:r>
                <a:r>
                  <a:rPr lang="es-MX" sz="2400" dirty="0"/>
                  <a:t> to </a:t>
                </a:r>
                <a:r>
                  <a:rPr lang="es-MX" sz="2400" dirty="0" err="1"/>
                  <a:t>all</a:t>
                </a:r>
                <a:r>
                  <a:rPr lang="es-MX" sz="2400" dirty="0"/>
                  <a:t> </a:t>
                </a:r>
                <a:r>
                  <a:rPr lang="es-MX" sz="2400" dirty="0" err="1"/>
                  <a:t>other</a:t>
                </a:r>
                <a:r>
                  <a:rPr lang="es-MX" sz="2400" dirty="0"/>
                  <a:t> </a:t>
                </a:r>
                <a:r>
                  <a:rPr lang="es-MX" sz="2400" dirty="0" err="1"/>
                  <a:t>nodes</a:t>
                </a:r>
                <a:r>
                  <a:rPr lang="es-MX" sz="2400" i="1" dirty="0"/>
                  <a:t>. </a:t>
                </a:r>
                <a:endParaRPr lang="es-MX" sz="2400" dirty="0"/>
              </a:p>
            </p:txBody>
          </p:sp>
        </mc:Choice>
        <mc:Fallback xmlns="">
          <p:sp>
            <p:nvSpPr>
              <p:cNvPr id="2" name="TextBox 1">
                <a:extLst>
                  <a:ext uri="{FF2B5EF4-FFF2-40B4-BE49-F238E27FC236}">
                    <a16:creationId xmlns:a16="http://schemas.microsoft.com/office/drawing/2014/main" id="{92F1BB2B-6CD0-4199-8B6B-53C13B3FE764}"/>
                  </a:ext>
                </a:extLst>
              </p:cNvPr>
              <p:cNvSpPr txBox="1">
                <a:spLocks noRot="1" noChangeAspect="1" noMove="1" noResize="1" noEditPoints="1" noAdjustHandles="1" noChangeArrowheads="1" noChangeShapeType="1" noTextEdit="1"/>
              </p:cNvSpPr>
              <p:nvPr/>
            </p:nvSpPr>
            <p:spPr>
              <a:xfrm>
                <a:off x="1612255" y="1199758"/>
                <a:ext cx="9244517" cy="954107"/>
              </a:xfrm>
              <a:prstGeom prst="rect">
                <a:avLst/>
              </a:prstGeom>
              <a:blipFill>
                <a:blip r:embed="rId3"/>
                <a:stretch>
                  <a:fillRect l="-1648" t="-8333" r="-264" b="-1410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A595551-7807-47BA-B6E9-65E41D79F6FB}"/>
              </a:ext>
            </a:extLst>
          </p:cNvPr>
          <p:cNvSpPr txBox="1"/>
          <p:nvPr/>
        </p:nvSpPr>
        <p:spPr>
          <a:xfrm>
            <a:off x="8792212" y="2560489"/>
            <a:ext cx="2867708" cy="369332"/>
          </a:xfrm>
          <a:prstGeom prst="rect">
            <a:avLst/>
          </a:prstGeom>
          <a:noFill/>
        </p:spPr>
        <p:txBody>
          <a:bodyPr wrap="none" rtlCol="0">
            <a:spAutoFit/>
          </a:bodyPr>
          <a:lstStyle/>
          <a:p>
            <a:r>
              <a:rPr lang="en-US" b="1" dirty="0">
                <a:solidFill>
                  <a:schemeClr val="accent1">
                    <a:lumMod val="50000"/>
                  </a:schemeClr>
                </a:solidFill>
              </a:rPr>
              <a:t>Relative closeness centrality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D47135-AE0C-440A-84D9-CA05EE8D72E3}"/>
                  </a:ext>
                </a:extLst>
              </p:cNvPr>
              <p:cNvSpPr/>
              <p:nvPr/>
            </p:nvSpPr>
            <p:spPr>
              <a:xfrm>
                <a:off x="1931211" y="2714487"/>
                <a:ext cx="2283381"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7" name="Rectangle 6">
                <a:extLst>
                  <a:ext uri="{FF2B5EF4-FFF2-40B4-BE49-F238E27FC236}">
                    <a16:creationId xmlns:a16="http://schemas.microsoft.com/office/drawing/2014/main" id="{F3D47135-AE0C-440A-84D9-CA05EE8D72E3}"/>
                  </a:ext>
                </a:extLst>
              </p:cNvPr>
              <p:cNvSpPr>
                <a:spLocks noRot="1" noChangeAspect="1" noMove="1" noResize="1" noEditPoints="1" noAdjustHandles="1" noChangeArrowheads="1" noChangeShapeType="1" noTextEdit="1"/>
              </p:cNvSpPr>
              <p:nvPr/>
            </p:nvSpPr>
            <p:spPr>
              <a:xfrm>
                <a:off x="1931211" y="2714487"/>
                <a:ext cx="2283381" cy="7295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DD41E36-82CC-48EE-AE83-2EB019EDF260}"/>
                  </a:ext>
                </a:extLst>
              </p:cNvPr>
              <p:cNvSpPr/>
              <p:nvPr/>
            </p:nvSpPr>
            <p:spPr>
              <a:xfrm>
                <a:off x="483773" y="4704136"/>
                <a:ext cx="2256964"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38" name="Rectangle 37">
                <a:extLst>
                  <a:ext uri="{FF2B5EF4-FFF2-40B4-BE49-F238E27FC236}">
                    <a16:creationId xmlns:a16="http://schemas.microsoft.com/office/drawing/2014/main" id="{CDD41E36-82CC-48EE-AE83-2EB019EDF260}"/>
                  </a:ext>
                </a:extLst>
              </p:cNvPr>
              <p:cNvSpPr>
                <a:spLocks noRot="1" noChangeAspect="1" noMove="1" noResize="1" noEditPoints="1" noAdjustHandles="1" noChangeArrowheads="1" noChangeShapeType="1" noTextEdit="1"/>
              </p:cNvSpPr>
              <p:nvPr/>
            </p:nvSpPr>
            <p:spPr>
              <a:xfrm>
                <a:off x="483773" y="4704136"/>
                <a:ext cx="2256964" cy="7295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B2C6858-6611-4234-B9BB-3ED47BA01C5F}"/>
                  </a:ext>
                </a:extLst>
              </p:cNvPr>
              <p:cNvSpPr/>
              <p:nvPr/>
            </p:nvSpPr>
            <p:spPr>
              <a:xfrm>
                <a:off x="3514945" y="4800652"/>
                <a:ext cx="2337371" cy="729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𝑜</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nary>
                        </m:den>
                      </m:f>
                    </m:oMath>
                  </m:oMathPara>
                </a14:m>
                <a:endParaRPr lang="en-US" dirty="0"/>
              </a:p>
            </p:txBody>
          </p:sp>
        </mc:Choice>
        <mc:Fallback xmlns="">
          <p:sp>
            <p:nvSpPr>
              <p:cNvPr id="39" name="Rectangle 38">
                <a:extLst>
                  <a:ext uri="{FF2B5EF4-FFF2-40B4-BE49-F238E27FC236}">
                    <a16:creationId xmlns:a16="http://schemas.microsoft.com/office/drawing/2014/main" id="{5B2C6858-6611-4234-B9BB-3ED47BA01C5F}"/>
                  </a:ext>
                </a:extLst>
              </p:cNvPr>
              <p:cNvSpPr>
                <a:spLocks noRot="1" noChangeAspect="1" noMove="1" noResize="1" noEditPoints="1" noAdjustHandles="1" noChangeArrowheads="1" noChangeShapeType="1" noTextEdit="1"/>
              </p:cNvSpPr>
              <p:nvPr/>
            </p:nvSpPr>
            <p:spPr>
              <a:xfrm>
                <a:off x="3514945" y="4800652"/>
                <a:ext cx="2337371" cy="7295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2756D71-A72A-4C09-A5A3-D8860A35ABCF}"/>
                  </a:ext>
                </a:extLst>
              </p:cNvPr>
              <p:cNvSpPr/>
              <p:nvPr/>
            </p:nvSpPr>
            <p:spPr>
              <a:xfrm>
                <a:off x="9076615" y="3216443"/>
                <a:ext cx="23691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𝑁</m:t>
                          </m:r>
                          <m:r>
                            <a:rPr lang="en-US" i="0">
                              <a:latin typeface="Cambria Math" panose="02040503050406030204" pitchFamily="18" charset="0"/>
                            </a:rPr>
                            <m:t>−1</m:t>
                          </m:r>
                        </m:e>
                      </m:d>
                      <m:r>
                        <a:rPr lang="en-US" i="0">
                          <a:latin typeface="Cambria Math" panose="02040503050406030204" pitchFamily="18" charset="0"/>
                        </a:rPr>
                        <m:t>×</m:t>
                      </m:r>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m:oMathPara>
                </a14:m>
                <a:endParaRPr lang="en-US" dirty="0"/>
              </a:p>
            </p:txBody>
          </p:sp>
        </mc:Choice>
        <mc:Fallback xmlns="">
          <p:sp>
            <p:nvSpPr>
              <p:cNvPr id="40" name="Rectangle 39">
                <a:extLst>
                  <a:ext uri="{FF2B5EF4-FFF2-40B4-BE49-F238E27FC236}">
                    <a16:creationId xmlns:a16="http://schemas.microsoft.com/office/drawing/2014/main" id="{62756D71-A72A-4C09-A5A3-D8860A35ABCF}"/>
                  </a:ext>
                </a:extLst>
              </p:cNvPr>
              <p:cNvSpPr>
                <a:spLocks noRot="1" noChangeAspect="1" noMove="1" noResize="1" noEditPoints="1" noAdjustHandles="1" noChangeArrowheads="1" noChangeShapeType="1" noTextEdit="1"/>
              </p:cNvSpPr>
              <p:nvPr/>
            </p:nvSpPr>
            <p:spPr>
              <a:xfrm>
                <a:off x="9076615" y="3216443"/>
                <a:ext cx="2369175" cy="369332"/>
              </a:xfrm>
              <a:prstGeom prst="rect">
                <a:avLst/>
              </a:prstGeom>
              <a:blipFill>
                <a:blip r:embed="rId7"/>
                <a:stretch>
                  <a:fillRect b="-1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06293A8-47E4-4F4D-AE8C-FB9B4549EAAC}"/>
              </a:ext>
            </a:extLst>
          </p:cNvPr>
          <p:cNvSpPr txBox="1"/>
          <p:nvPr/>
        </p:nvSpPr>
        <p:spPr>
          <a:xfrm>
            <a:off x="1931211" y="2363792"/>
            <a:ext cx="2710229" cy="400110"/>
          </a:xfrm>
          <a:prstGeom prst="rect">
            <a:avLst/>
          </a:prstGeom>
          <a:noFill/>
        </p:spPr>
        <p:txBody>
          <a:bodyPr wrap="none" rtlCol="0">
            <a:spAutoFit/>
          </a:bodyPr>
          <a:lstStyle/>
          <a:p>
            <a:r>
              <a:rPr lang="en-US" sz="2000" b="1" dirty="0">
                <a:solidFill>
                  <a:schemeClr val="bg2">
                    <a:lumMod val="50000"/>
                  </a:schemeClr>
                </a:solidFill>
              </a:rPr>
              <a:t>Non-directed networks:</a:t>
            </a:r>
          </a:p>
        </p:txBody>
      </p:sp>
      <p:sp>
        <p:nvSpPr>
          <p:cNvPr id="11" name="TextBox 10">
            <a:extLst>
              <a:ext uri="{FF2B5EF4-FFF2-40B4-BE49-F238E27FC236}">
                <a16:creationId xmlns:a16="http://schemas.microsoft.com/office/drawing/2014/main" id="{1067B63F-6B95-4D28-9DDF-A22BAB01202B}"/>
              </a:ext>
            </a:extLst>
          </p:cNvPr>
          <p:cNvSpPr txBox="1"/>
          <p:nvPr/>
        </p:nvSpPr>
        <p:spPr>
          <a:xfrm>
            <a:off x="1931211" y="3764612"/>
            <a:ext cx="2211696" cy="400110"/>
          </a:xfrm>
          <a:prstGeom prst="rect">
            <a:avLst/>
          </a:prstGeom>
          <a:noFill/>
        </p:spPr>
        <p:txBody>
          <a:bodyPr wrap="none" rtlCol="0">
            <a:spAutoFit/>
          </a:bodyPr>
          <a:lstStyle/>
          <a:p>
            <a:r>
              <a:rPr lang="en-US" sz="2000" b="1" dirty="0">
                <a:solidFill>
                  <a:schemeClr val="bg2">
                    <a:lumMod val="50000"/>
                  </a:schemeClr>
                </a:solidFill>
              </a:rPr>
              <a:t>Directed networks:</a:t>
            </a:r>
          </a:p>
        </p:txBody>
      </p:sp>
      <p:sp>
        <p:nvSpPr>
          <p:cNvPr id="5" name="TextBox 4">
            <a:extLst>
              <a:ext uri="{FF2B5EF4-FFF2-40B4-BE49-F238E27FC236}">
                <a16:creationId xmlns:a16="http://schemas.microsoft.com/office/drawing/2014/main" id="{DB04CE22-B8F3-4675-826B-26E2C1AC7C1C}"/>
              </a:ext>
            </a:extLst>
          </p:cNvPr>
          <p:cNvSpPr txBox="1"/>
          <p:nvPr/>
        </p:nvSpPr>
        <p:spPr>
          <a:xfrm>
            <a:off x="1105172" y="4398846"/>
            <a:ext cx="1329210" cy="369332"/>
          </a:xfrm>
          <a:prstGeom prst="rect">
            <a:avLst/>
          </a:prstGeom>
          <a:noFill/>
        </p:spPr>
        <p:txBody>
          <a:bodyPr wrap="none" rtlCol="0">
            <a:spAutoFit/>
          </a:bodyPr>
          <a:lstStyle/>
          <a:p>
            <a:r>
              <a:rPr lang="en-US" dirty="0"/>
              <a:t>In-closeness</a:t>
            </a:r>
          </a:p>
        </p:txBody>
      </p:sp>
      <p:sp>
        <p:nvSpPr>
          <p:cNvPr id="13" name="TextBox 12">
            <a:extLst>
              <a:ext uri="{FF2B5EF4-FFF2-40B4-BE49-F238E27FC236}">
                <a16:creationId xmlns:a16="http://schemas.microsoft.com/office/drawing/2014/main" id="{AFD627A3-1E6C-4F16-A54D-6A67156BC319}"/>
              </a:ext>
            </a:extLst>
          </p:cNvPr>
          <p:cNvSpPr txBox="1"/>
          <p:nvPr/>
        </p:nvSpPr>
        <p:spPr>
          <a:xfrm>
            <a:off x="4214592" y="4386866"/>
            <a:ext cx="1500732" cy="369332"/>
          </a:xfrm>
          <a:prstGeom prst="rect">
            <a:avLst/>
          </a:prstGeom>
          <a:noFill/>
        </p:spPr>
        <p:txBody>
          <a:bodyPr wrap="none" rtlCol="0">
            <a:spAutoFit/>
          </a:bodyPr>
          <a:lstStyle/>
          <a:p>
            <a:r>
              <a:rPr lang="en-US" dirty="0"/>
              <a:t>Out-closeness</a:t>
            </a:r>
          </a:p>
        </p:txBody>
      </p:sp>
      <p:grpSp>
        <p:nvGrpSpPr>
          <p:cNvPr id="25" name="Group 24"/>
          <p:cNvGrpSpPr/>
          <p:nvPr/>
        </p:nvGrpSpPr>
        <p:grpSpPr>
          <a:xfrm>
            <a:off x="6626524" y="3778537"/>
            <a:ext cx="2287168" cy="2385051"/>
            <a:chOff x="4834068" y="3476381"/>
            <a:chExt cx="1467852" cy="1707288"/>
          </a:xfrm>
        </p:grpSpPr>
        <p:sp>
          <p:nvSpPr>
            <p:cNvPr id="26" name="Oval 25"/>
            <p:cNvSpPr/>
            <p:nvPr/>
          </p:nvSpPr>
          <p:spPr>
            <a:xfrm>
              <a:off x="5023136" y="3734552"/>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9297" y="4147807"/>
              <a:ext cx="123753" cy="123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05544" y="3476381"/>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178167" y="3752484"/>
              <a:ext cx="123753" cy="123754"/>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34068" y="5059915"/>
              <a:ext cx="123753" cy="12375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27" idx="2"/>
              <a:endCxn id="26" idx="5"/>
            </p:cNvCxnSpPr>
            <p:nvPr/>
          </p:nvCxnSpPr>
          <p:spPr>
            <a:xfrm flipH="1" flipV="1">
              <a:off x="5128766" y="3840183"/>
              <a:ext cx="500531" cy="3695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7" idx="7"/>
              <a:endCxn id="29" idx="2"/>
            </p:cNvCxnSpPr>
            <p:nvPr/>
          </p:nvCxnSpPr>
          <p:spPr>
            <a:xfrm flipV="1">
              <a:off x="5734927" y="3814361"/>
              <a:ext cx="443240" cy="35156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0"/>
              <a:endCxn id="27" idx="3"/>
            </p:cNvCxnSpPr>
            <p:nvPr/>
          </p:nvCxnSpPr>
          <p:spPr>
            <a:xfrm flipV="1">
              <a:off x="4895945" y="4253438"/>
              <a:ext cx="751475" cy="80647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a:endCxn id="28" idx="3"/>
            </p:cNvCxnSpPr>
            <p:nvPr/>
          </p:nvCxnSpPr>
          <p:spPr>
            <a:xfrm flipV="1">
              <a:off x="5146889" y="3582012"/>
              <a:ext cx="376778" cy="21441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1"/>
              <a:endCxn id="28" idx="5"/>
            </p:cNvCxnSpPr>
            <p:nvPr/>
          </p:nvCxnSpPr>
          <p:spPr>
            <a:xfrm flipH="1" flipV="1">
              <a:off x="5611174" y="3582012"/>
              <a:ext cx="585116" cy="1885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8370385" y="4552844"/>
            <a:ext cx="1412460" cy="646331"/>
          </a:xfrm>
          <a:prstGeom prst="rect">
            <a:avLst/>
          </a:prstGeom>
          <a:noFill/>
        </p:spPr>
        <p:txBody>
          <a:bodyPr wrap="square" rtlCol="0">
            <a:spAutoFit/>
          </a:bodyPr>
          <a:lstStyle/>
          <a:p>
            <a:r>
              <a:rPr lang="en-US" u="sng" dirty="0">
                <a:solidFill>
                  <a:srgbClr val="FF0000"/>
                </a:solidFill>
              </a:rPr>
              <a:t>         1          </a:t>
            </a:r>
            <a:r>
              <a:rPr lang="en-US" u="sng" dirty="0">
                <a:solidFill>
                  <a:schemeClr val="bg1"/>
                </a:solidFill>
              </a:rPr>
              <a:t>c</a:t>
            </a:r>
          </a:p>
          <a:p>
            <a:r>
              <a:rPr lang="en-US" dirty="0">
                <a:solidFill>
                  <a:srgbClr val="FF0000"/>
                </a:solidFill>
              </a:rPr>
              <a:t>1 + 1 + 1 + 2</a:t>
            </a:r>
          </a:p>
        </p:txBody>
      </p:sp>
      <p:sp>
        <p:nvSpPr>
          <p:cNvPr id="37" name="TextBox 36"/>
          <p:cNvSpPr txBox="1"/>
          <p:nvPr/>
        </p:nvSpPr>
        <p:spPr>
          <a:xfrm>
            <a:off x="7017539" y="5779640"/>
            <a:ext cx="1412460" cy="646331"/>
          </a:xfrm>
          <a:prstGeom prst="rect">
            <a:avLst/>
          </a:prstGeom>
          <a:noFill/>
        </p:spPr>
        <p:txBody>
          <a:bodyPr wrap="square" rtlCol="0">
            <a:spAutoFit/>
          </a:bodyPr>
          <a:lstStyle/>
          <a:p>
            <a:r>
              <a:rPr lang="en-US" u="sng" dirty="0">
                <a:solidFill>
                  <a:srgbClr val="0070C0"/>
                </a:solidFill>
              </a:rPr>
              <a:t>         1          </a:t>
            </a:r>
            <a:r>
              <a:rPr lang="en-US" u="sng" dirty="0">
                <a:solidFill>
                  <a:srgbClr val="F8F8F8"/>
                </a:solidFill>
              </a:rPr>
              <a:t>c</a:t>
            </a:r>
          </a:p>
          <a:p>
            <a:r>
              <a:rPr lang="en-US" dirty="0">
                <a:solidFill>
                  <a:srgbClr val="0070C0"/>
                </a:solidFill>
              </a:rPr>
              <a:t>1 + 2 + 2 + 3</a:t>
            </a:r>
          </a:p>
        </p:txBody>
      </p:sp>
    </p:spTree>
    <p:extLst>
      <p:ext uri="{BB962C8B-B14F-4D97-AF65-F5344CB8AC3E}">
        <p14:creationId xmlns:p14="http://schemas.microsoft.com/office/powerpoint/2010/main" val="4247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II.C – Components and communities</a:t>
            </a:r>
          </a:p>
        </p:txBody>
      </p:sp>
      <p:sp>
        <p:nvSpPr>
          <p:cNvPr id="25" name="Oval 24">
            <a:extLst>
              <a:ext uri="{FF2B5EF4-FFF2-40B4-BE49-F238E27FC236}">
                <a16:creationId xmlns:a16="http://schemas.microsoft.com/office/drawing/2014/main" id="{E4882775-8459-43F6-A855-25B34D8D8D1F}"/>
              </a:ext>
            </a:extLst>
          </p:cNvPr>
          <p:cNvSpPr/>
          <p:nvPr/>
        </p:nvSpPr>
        <p:spPr>
          <a:xfrm>
            <a:off x="2095199" y="29551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BB084E-8085-4C30-BD0E-E0B1F25F7D54}"/>
              </a:ext>
            </a:extLst>
          </p:cNvPr>
          <p:cNvSpPr/>
          <p:nvPr/>
        </p:nvSpPr>
        <p:spPr>
          <a:xfrm rot="3181082">
            <a:off x="2112495" y="2049639"/>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734EF4-B183-497B-9BF8-A43EDBCECEB8}"/>
              </a:ext>
            </a:extLst>
          </p:cNvPr>
          <p:cNvSpPr/>
          <p:nvPr/>
        </p:nvSpPr>
        <p:spPr>
          <a:xfrm rot="21031883">
            <a:off x="1060759" y="2049640"/>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0FF6E1-22AF-40C1-ACF6-D35613A69737}"/>
              </a:ext>
            </a:extLst>
          </p:cNvPr>
          <p:cNvSpPr/>
          <p:nvPr/>
        </p:nvSpPr>
        <p:spPr>
          <a:xfrm>
            <a:off x="1084329" y="29551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83B580A-9BE4-4D14-9D03-C03B93A14706}"/>
              </a:ext>
            </a:extLst>
          </p:cNvPr>
          <p:cNvCxnSpPr>
            <a:cxnSpLocks/>
            <a:stCxn id="30" idx="6"/>
            <a:endCxn id="29" idx="3"/>
          </p:cNvCxnSpPr>
          <p:nvPr/>
        </p:nvCxnSpPr>
        <p:spPr>
          <a:xfrm>
            <a:off x="1371051" y="2180152"/>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836EAA-F8C7-4B9A-9105-12E84DB83718}"/>
              </a:ext>
            </a:extLst>
          </p:cNvPr>
          <p:cNvCxnSpPr>
            <a:cxnSpLocks/>
            <a:stCxn id="30" idx="4"/>
            <a:endCxn id="31" idx="0"/>
          </p:cNvCxnSpPr>
          <p:nvPr/>
        </p:nvCxnSpPr>
        <p:spPr>
          <a:xfrm flipH="1">
            <a:off x="1240539" y="2359932"/>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047E2C-74B8-412D-A40C-2B4A25C788D6}"/>
              </a:ext>
            </a:extLst>
          </p:cNvPr>
          <p:cNvCxnSpPr>
            <a:cxnSpLocks/>
            <a:stCxn id="29" idx="5"/>
            <a:endCxn id="25" idx="0"/>
          </p:cNvCxnSpPr>
          <p:nvPr/>
        </p:nvCxnSpPr>
        <p:spPr>
          <a:xfrm>
            <a:off x="2246916" y="2360532"/>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97CAA5F-04F4-408F-88B2-8B74A12BB307}"/>
              </a:ext>
            </a:extLst>
          </p:cNvPr>
          <p:cNvSpPr/>
          <p:nvPr/>
        </p:nvSpPr>
        <p:spPr>
          <a:xfrm rot="18848667">
            <a:off x="2907067" y="256931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714A174-DEB5-4667-B24E-4B80B5C7653D}"/>
              </a:ext>
            </a:extLst>
          </p:cNvPr>
          <p:cNvCxnSpPr>
            <a:cxnSpLocks/>
            <a:stCxn id="29" idx="6"/>
            <a:endCxn id="35" idx="0"/>
          </p:cNvCxnSpPr>
          <p:nvPr/>
        </p:nvCxnSpPr>
        <p:spPr>
          <a:xfrm>
            <a:off x="2362675" y="2330633"/>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606402E-9A4D-4AF2-B47B-5ABEC5A7D142}"/>
              </a:ext>
            </a:extLst>
          </p:cNvPr>
          <p:cNvSpPr/>
          <p:nvPr/>
        </p:nvSpPr>
        <p:spPr>
          <a:xfrm rot="15721364">
            <a:off x="2823413" y="1712955"/>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CA49464-2CED-44A8-B601-FCCA09423DF1}"/>
              </a:ext>
            </a:extLst>
          </p:cNvPr>
          <p:cNvCxnSpPr>
            <a:cxnSpLocks/>
            <a:stCxn id="29" idx="0"/>
            <a:endCxn id="37" idx="0"/>
          </p:cNvCxnSpPr>
          <p:nvPr/>
        </p:nvCxnSpPr>
        <p:spPr>
          <a:xfrm flipV="1">
            <a:off x="2393489" y="1890844"/>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65C8C3-7E8D-4C2F-8461-29395000657B}"/>
              </a:ext>
            </a:extLst>
          </p:cNvPr>
          <p:cNvCxnSpPr>
            <a:cxnSpLocks/>
            <a:stCxn id="25" idx="2"/>
            <a:endCxn id="31" idx="6"/>
          </p:cNvCxnSpPr>
          <p:nvPr/>
        </p:nvCxnSpPr>
        <p:spPr>
          <a:xfrm flipH="1">
            <a:off x="1396749" y="3111324"/>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ABB47E-0AE7-441B-9859-FCD06D35E48C}"/>
              </a:ext>
            </a:extLst>
          </p:cNvPr>
          <p:cNvCxnSpPr>
            <a:cxnSpLocks/>
            <a:stCxn id="25" idx="1"/>
            <a:endCxn id="30" idx="5"/>
          </p:cNvCxnSpPr>
          <p:nvPr/>
        </p:nvCxnSpPr>
        <p:spPr>
          <a:xfrm flipH="1" flipV="1">
            <a:off x="1344092" y="2296631"/>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9C31CC59-2923-40C2-8374-2A7B22CF4E47}"/>
              </a:ext>
            </a:extLst>
          </p:cNvPr>
          <p:cNvSpPr/>
          <p:nvPr/>
        </p:nvSpPr>
        <p:spPr>
          <a:xfrm>
            <a:off x="867050" y="1770917"/>
            <a:ext cx="1898248" cy="1909823"/>
          </a:xfrm>
          <a:custGeom>
            <a:avLst/>
            <a:gdLst>
              <a:gd name="connsiteX0" fmla="*/ 0 w 1898248"/>
              <a:gd name="connsiteY0" fmla="*/ 1122744 h 1909823"/>
              <a:gd name="connsiteX1" fmla="*/ 0 w 1898248"/>
              <a:gd name="connsiteY1" fmla="*/ 0 h 1909823"/>
              <a:gd name="connsiteX2" fmla="*/ 1562582 w 1898248"/>
              <a:gd name="connsiteY2" fmla="*/ 23149 h 1909823"/>
              <a:gd name="connsiteX3" fmla="*/ 1898248 w 1898248"/>
              <a:gd name="connsiteY3" fmla="*/ 1516284 h 1909823"/>
              <a:gd name="connsiteX4" fmla="*/ 474562 w 1898248"/>
              <a:gd name="connsiteY4" fmla="*/ 1909823 h 1909823"/>
              <a:gd name="connsiteX5" fmla="*/ 0 w 1898248"/>
              <a:gd name="connsiteY5" fmla="*/ 1122744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248" h="1909823">
                <a:moveTo>
                  <a:pt x="0" y="1122744"/>
                </a:moveTo>
                <a:lnTo>
                  <a:pt x="0" y="0"/>
                </a:lnTo>
                <a:lnTo>
                  <a:pt x="1562582" y="23149"/>
                </a:lnTo>
                <a:lnTo>
                  <a:pt x="1898248" y="1516284"/>
                </a:lnTo>
                <a:lnTo>
                  <a:pt x="474562" y="1909823"/>
                </a:lnTo>
                <a:lnTo>
                  <a:pt x="0" y="1122744"/>
                </a:lnTo>
                <a:close/>
              </a:path>
            </a:pathLst>
          </a:custGeom>
          <a:solidFill>
            <a:srgbClr val="FF0000">
              <a:alpha val="16863"/>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93788C6B-2BFA-4CDE-9A21-A02328B59A47}"/>
              </a:ext>
            </a:extLst>
          </p:cNvPr>
          <p:cNvSpPr txBox="1"/>
          <p:nvPr/>
        </p:nvSpPr>
        <p:spPr>
          <a:xfrm>
            <a:off x="328002" y="976083"/>
            <a:ext cx="2987036" cy="523220"/>
          </a:xfrm>
          <a:prstGeom prst="rect">
            <a:avLst/>
          </a:prstGeom>
          <a:noFill/>
        </p:spPr>
        <p:txBody>
          <a:bodyPr wrap="none" rtlCol="0">
            <a:spAutoFit/>
          </a:bodyPr>
          <a:lstStyle/>
          <a:p>
            <a:r>
              <a:rPr lang="en-US" sz="2800" b="1" dirty="0">
                <a:solidFill>
                  <a:schemeClr val="accent1">
                    <a:lumMod val="50000"/>
                  </a:schemeClr>
                </a:solidFill>
              </a:rPr>
              <a:t>Strong Component</a:t>
            </a:r>
          </a:p>
        </p:txBody>
      </p:sp>
      <p:sp>
        <p:nvSpPr>
          <p:cNvPr id="2" name="TextBox 1">
            <a:extLst>
              <a:ext uri="{FF2B5EF4-FFF2-40B4-BE49-F238E27FC236}">
                <a16:creationId xmlns:a16="http://schemas.microsoft.com/office/drawing/2014/main" id="{35881B1A-53D3-451B-874C-4FFF0CC6031D}"/>
              </a:ext>
            </a:extLst>
          </p:cNvPr>
          <p:cNvSpPr txBox="1"/>
          <p:nvPr/>
        </p:nvSpPr>
        <p:spPr>
          <a:xfrm>
            <a:off x="5135804" y="2195858"/>
            <a:ext cx="5187286" cy="646331"/>
          </a:xfrm>
          <a:prstGeom prst="rect">
            <a:avLst/>
          </a:prstGeom>
          <a:noFill/>
        </p:spPr>
        <p:txBody>
          <a:bodyPr wrap="square" rtlCol="0">
            <a:spAutoFit/>
          </a:bodyPr>
          <a:lstStyle/>
          <a:p>
            <a:r>
              <a:rPr lang="es-MX" dirty="0"/>
              <a:t>A subset of the network in which any pair of nodes </a:t>
            </a:r>
            <a:r>
              <a:rPr lang="es-MX" i="1" dirty="0"/>
              <a:t>i</a:t>
            </a:r>
            <a:r>
              <a:rPr lang="es-MX" dirty="0"/>
              <a:t> and </a:t>
            </a:r>
            <a:r>
              <a:rPr lang="es-MX" i="1" dirty="0"/>
              <a:t>j </a:t>
            </a:r>
            <a:r>
              <a:rPr lang="es-MX" dirty="0"/>
              <a:t>can can directly reach each other</a:t>
            </a:r>
            <a:endParaRPr lang="en-US" dirty="0"/>
          </a:p>
        </p:txBody>
      </p:sp>
      <p:sp>
        <p:nvSpPr>
          <p:cNvPr id="92" name="Oval 34">
            <a:extLst>
              <a:ext uri="{FF2B5EF4-FFF2-40B4-BE49-F238E27FC236}">
                <a16:creationId xmlns:a16="http://schemas.microsoft.com/office/drawing/2014/main" id="{B779A33E-7D38-4F06-96E4-A91C1CD9B7F4}"/>
              </a:ext>
            </a:extLst>
          </p:cNvPr>
          <p:cNvSpPr/>
          <p:nvPr/>
        </p:nvSpPr>
        <p:spPr>
          <a:xfrm rot="18848667">
            <a:off x="3482921" y="287002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34">
            <a:extLst>
              <a:ext uri="{FF2B5EF4-FFF2-40B4-BE49-F238E27FC236}">
                <a16:creationId xmlns:a16="http://schemas.microsoft.com/office/drawing/2014/main" id="{DE0AD08D-394F-4E2A-ADBF-5AAF39CD404A}"/>
              </a:ext>
            </a:extLst>
          </p:cNvPr>
          <p:cNvSpPr/>
          <p:nvPr/>
        </p:nvSpPr>
        <p:spPr>
          <a:xfrm rot="18848667">
            <a:off x="3638108" y="19535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34">
            <a:extLst>
              <a:ext uri="{FF2B5EF4-FFF2-40B4-BE49-F238E27FC236}">
                <a16:creationId xmlns:a16="http://schemas.microsoft.com/office/drawing/2014/main" id="{2CF10EB6-11D5-43BC-A09C-A78DAC58D65D}"/>
              </a:ext>
            </a:extLst>
          </p:cNvPr>
          <p:cNvSpPr/>
          <p:nvPr/>
        </p:nvSpPr>
        <p:spPr>
          <a:xfrm rot="18848667">
            <a:off x="3971092" y="239531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37">
            <a:extLst>
              <a:ext uri="{FF2B5EF4-FFF2-40B4-BE49-F238E27FC236}">
                <a16:creationId xmlns:a16="http://schemas.microsoft.com/office/drawing/2014/main" id="{CEA43CD7-4475-49B0-8C42-99C1F19F8058}"/>
              </a:ext>
            </a:extLst>
          </p:cNvPr>
          <p:cNvCxnSpPr>
            <a:cxnSpLocks/>
            <a:stCxn id="92" idx="6"/>
            <a:endCxn id="94" idx="2"/>
          </p:cNvCxnSpPr>
          <p:nvPr/>
        </p:nvCxnSpPr>
        <p:spPr>
          <a:xfrm flipV="1">
            <a:off x="3747927" y="2663616"/>
            <a:ext cx="270579" cy="250524"/>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37">
            <a:extLst>
              <a:ext uri="{FF2B5EF4-FFF2-40B4-BE49-F238E27FC236}">
                <a16:creationId xmlns:a16="http://schemas.microsoft.com/office/drawing/2014/main" id="{28C5EA34-08C0-4C60-9423-1CD2D70292FC}"/>
              </a:ext>
            </a:extLst>
          </p:cNvPr>
          <p:cNvCxnSpPr>
            <a:cxnSpLocks/>
            <a:stCxn id="93" idx="4"/>
            <a:endCxn id="94" idx="0"/>
          </p:cNvCxnSpPr>
          <p:nvPr/>
        </p:nvCxnSpPr>
        <p:spPr>
          <a:xfrm>
            <a:off x="3906412" y="2218539"/>
            <a:ext cx="108796" cy="2241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Oval 24">
            <a:extLst>
              <a:ext uri="{FF2B5EF4-FFF2-40B4-BE49-F238E27FC236}">
                <a16:creationId xmlns:a16="http://schemas.microsoft.com/office/drawing/2014/main" id="{AD5C3D20-3805-4F96-A02C-1924D532230B}"/>
              </a:ext>
            </a:extLst>
          </p:cNvPr>
          <p:cNvSpPr/>
          <p:nvPr/>
        </p:nvSpPr>
        <p:spPr>
          <a:xfrm>
            <a:off x="2095199" y="57468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28">
            <a:extLst>
              <a:ext uri="{FF2B5EF4-FFF2-40B4-BE49-F238E27FC236}">
                <a16:creationId xmlns:a16="http://schemas.microsoft.com/office/drawing/2014/main" id="{B7F53D57-B957-46D5-87D3-6CAD346AE0D1}"/>
              </a:ext>
            </a:extLst>
          </p:cNvPr>
          <p:cNvSpPr/>
          <p:nvPr/>
        </p:nvSpPr>
        <p:spPr>
          <a:xfrm rot="3181082">
            <a:off x="2112495" y="4841358"/>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9">
            <a:extLst>
              <a:ext uri="{FF2B5EF4-FFF2-40B4-BE49-F238E27FC236}">
                <a16:creationId xmlns:a16="http://schemas.microsoft.com/office/drawing/2014/main" id="{B81CB421-6D57-45C3-9471-85E77BE32F92}"/>
              </a:ext>
            </a:extLst>
          </p:cNvPr>
          <p:cNvSpPr/>
          <p:nvPr/>
        </p:nvSpPr>
        <p:spPr>
          <a:xfrm rot="21031883">
            <a:off x="1060759" y="48413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30">
            <a:extLst>
              <a:ext uri="{FF2B5EF4-FFF2-40B4-BE49-F238E27FC236}">
                <a16:creationId xmlns:a16="http://schemas.microsoft.com/office/drawing/2014/main" id="{12B38B56-9618-4F3F-A526-0CC610BC5AEA}"/>
              </a:ext>
            </a:extLst>
          </p:cNvPr>
          <p:cNvSpPr/>
          <p:nvPr/>
        </p:nvSpPr>
        <p:spPr>
          <a:xfrm>
            <a:off x="1084329" y="574683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31">
            <a:extLst>
              <a:ext uri="{FF2B5EF4-FFF2-40B4-BE49-F238E27FC236}">
                <a16:creationId xmlns:a16="http://schemas.microsoft.com/office/drawing/2014/main" id="{C3A3E35B-C71E-4FB1-868B-D7EBDF4423B4}"/>
              </a:ext>
            </a:extLst>
          </p:cNvPr>
          <p:cNvCxnSpPr>
            <a:cxnSpLocks/>
            <a:stCxn id="99" idx="6"/>
            <a:endCxn id="98" idx="3"/>
          </p:cNvCxnSpPr>
          <p:nvPr/>
        </p:nvCxnSpPr>
        <p:spPr>
          <a:xfrm>
            <a:off x="1371051" y="4971871"/>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32">
            <a:extLst>
              <a:ext uri="{FF2B5EF4-FFF2-40B4-BE49-F238E27FC236}">
                <a16:creationId xmlns:a16="http://schemas.microsoft.com/office/drawing/2014/main" id="{01737512-7E74-47F6-AE47-324BB760931D}"/>
              </a:ext>
            </a:extLst>
          </p:cNvPr>
          <p:cNvCxnSpPr>
            <a:cxnSpLocks/>
            <a:stCxn id="99" idx="4"/>
            <a:endCxn id="100" idx="0"/>
          </p:cNvCxnSpPr>
          <p:nvPr/>
        </p:nvCxnSpPr>
        <p:spPr>
          <a:xfrm flipH="1">
            <a:off x="1240539" y="5151651"/>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33">
            <a:extLst>
              <a:ext uri="{FF2B5EF4-FFF2-40B4-BE49-F238E27FC236}">
                <a16:creationId xmlns:a16="http://schemas.microsoft.com/office/drawing/2014/main" id="{FFE70561-1D2C-416C-BEB9-E6BBC0DAFE68}"/>
              </a:ext>
            </a:extLst>
          </p:cNvPr>
          <p:cNvCxnSpPr>
            <a:cxnSpLocks/>
            <a:stCxn id="98" idx="5"/>
            <a:endCxn id="97" idx="0"/>
          </p:cNvCxnSpPr>
          <p:nvPr/>
        </p:nvCxnSpPr>
        <p:spPr>
          <a:xfrm>
            <a:off x="2246916" y="5152251"/>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Oval 34">
            <a:extLst>
              <a:ext uri="{FF2B5EF4-FFF2-40B4-BE49-F238E27FC236}">
                <a16:creationId xmlns:a16="http://schemas.microsoft.com/office/drawing/2014/main" id="{0BAC6A06-B807-4D50-8C58-DA74B8B26A75}"/>
              </a:ext>
            </a:extLst>
          </p:cNvPr>
          <p:cNvSpPr/>
          <p:nvPr/>
        </p:nvSpPr>
        <p:spPr>
          <a:xfrm rot="18848667">
            <a:off x="2907067" y="536103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35">
            <a:extLst>
              <a:ext uri="{FF2B5EF4-FFF2-40B4-BE49-F238E27FC236}">
                <a16:creationId xmlns:a16="http://schemas.microsoft.com/office/drawing/2014/main" id="{970E3BA6-2597-44D9-B89F-A08817F28A0C}"/>
              </a:ext>
            </a:extLst>
          </p:cNvPr>
          <p:cNvCxnSpPr>
            <a:cxnSpLocks/>
            <a:stCxn id="98" idx="6"/>
            <a:endCxn id="104" idx="0"/>
          </p:cNvCxnSpPr>
          <p:nvPr/>
        </p:nvCxnSpPr>
        <p:spPr>
          <a:xfrm>
            <a:off x="2362675" y="5122352"/>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Oval 36">
            <a:extLst>
              <a:ext uri="{FF2B5EF4-FFF2-40B4-BE49-F238E27FC236}">
                <a16:creationId xmlns:a16="http://schemas.microsoft.com/office/drawing/2014/main" id="{7D8FA101-AD25-45E0-B11E-03D21A93FDCF}"/>
              </a:ext>
            </a:extLst>
          </p:cNvPr>
          <p:cNvSpPr/>
          <p:nvPr/>
        </p:nvSpPr>
        <p:spPr>
          <a:xfrm rot="15721364">
            <a:off x="2823413" y="450467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37">
            <a:extLst>
              <a:ext uri="{FF2B5EF4-FFF2-40B4-BE49-F238E27FC236}">
                <a16:creationId xmlns:a16="http://schemas.microsoft.com/office/drawing/2014/main" id="{49E59E42-0C6A-441F-A771-78A1C6609E20}"/>
              </a:ext>
            </a:extLst>
          </p:cNvPr>
          <p:cNvCxnSpPr>
            <a:cxnSpLocks/>
            <a:stCxn id="98" idx="0"/>
            <a:endCxn id="106" idx="0"/>
          </p:cNvCxnSpPr>
          <p:nvPr/>
        </p:nvCxnSpPr>
        <p:spPr>
          <a:xfrm flipV="1">
            <a:off x="2393489" y="4682563"/>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38">
            <a:extLst>
              <a:ext uri="{FF2B5EF4-FFF2-40B4-BE49-F238E27FC236}">
                <a16:creationId xmlns:a16="http://schemas.microsoft.com/office/drawing/2014/main" id="{0272987B-6D43-4F97-B98E-3F6A6EFC434A}"/>
              </a:ext>
            </a:extLst>
          </p:cNvPr>
          <p:cNvCxnSpPr>
            <a:cxnSpLocks/>
            <a:stCxn id="97" idx="2"/>
            <a:endCxn id="100" idx="6"/>
          </p:cNvCxnSpPr>
          <p:nvPr/>
        </p:nvCxnSpPr>
        <p:spPr>
          <a:xfrm flipH="1">
            <a:off x="1396749" y="5903043"/>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67">
            <a:extLst>
              <a:ext uri="{FF2B5EF4-FFF2-40B4-BE49-F238E27FC236}">
                <a16:creationId xmlns:a16="http://schemas.microsoft.com/office/drawing/2014/main" id="{1AEAB020-1C89-4689-A9A9-078E7BD493EF}"/>
              </a:ext>
            </a:extLst>
          </p:cNvPr>
          <p:cNvCxnSpPr>
            <a:cxnSpLocks/>
            <a:stCxn id="97" idx="1"/>
            <a:endCxn id="99" idx="5"/>
          </p:cNvCxnSpPr>
          <p:nvPr/>
        </p:nvCxnSpPr>
        <p:spPr>
          <a:xfrm flipH="1" flipV="1">
            <a:off x="1344092" y="5088350"/>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Freeform: Shape 73">
            <a:extLst>
              <a:ext uri="{FF2B5EF4-FFF2-40B4-BE49-F238E27FC236}">
                <a16:creationId xmlns:a16="http://schemas.microsoft.com/office/drawing/2014/main" id="{860AF055-1B8F-4B16-9C3F-FE330FD45D0F}"/>
              </a:ext>
            </a:extLst>
          </p:cNvPr>
          <p:cNvSpPr/>
          <p:nvPr/>
        </p:nvSpPr>
        <p:spPr>
          <a:xfrm>
            <a:off x="867050" y="4432852"/>
            <a:ext cx="2706378" cy="2039608"/>
          </a:xfrm>
          <a:custGeom>
            <a:avLst/>
            <a:gdLst>
              <a:gd name="connsiteX0" fmla="*/ 0 w 1898248"/>
              <a:gd name="connsiteY0" fmla="*/ 1122744 h 1909823"/>
              <a:gd name="connsiteX1" fmla="*/ 0 w 1898248"/>
              <a:gd name="connsiteY1" fmla="*/ 0 h 1909823"/>
              <a:gd name="connsiteX2" fmla="*/ 1562582 w 1898248"/>
              <a:gd name="connsiteY2" fmla="*/ 23149 h 1909823"/>
              <a:gd name="connsiteX3" fmla="*/ 1898248 w 1898248"/>
              <a:gd name="connsiteY3" fmla="*/ 1516284 h 1909823"/>
              <a:gd name="connsiteX4" fmla="*/ 474562 w 1898248"/>
              <a:gd name="connsiteY4" fmla="*/ 1909823 h 1909823"/>
              <a:gd name="connsiteX5" fmla="*/ 0 w 1898248"/>
              <a:gd name="connsiteY5" fmla="*/ 1122744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248" h="1909823">
                <a:moveTo>
                  <a:pt x="0" y="1122744"/>
                </a:moveTo>
                <a:lnTo>
                  <a:pt x="0" y="0"/>
                </a:lnTo>
                <a:lnTo>
                  <a:pt x="1562582" y="23149"/>
                </a:lnTo>
                <a:lnTo>
                  <a:pt x="1898248" y="1516284"/>
                </a:lnTo>
                <a:lnTo>
                  <a:pt x="474562" y="1909823"/>
                </a:lnTo>
                <a:lnTo>
                  <a:pt x="0" y="1122744"/>
                </a:lnTo>
                <a:close/>
              </a:path>
            </a:pathLst>
          </a:custGeom>
          <a:solidFill>
            <a:srgbClr val="FF0000">
              <a:alpha val="16863"/>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34">
            <a:extLst>
              <a:ext uri="{FF2B5EF4-FFF2-40B4-BE49-F238E27FC236}">
                <a16:creationId xmlns:a16="http://schemas.microsoft.com/office/drawing/2014/main" id="{89724A30-363D-41F3-A819-D0DD81B2CAB4}"/>
              </a:ext>
            </a:extLst>
          </p:cNvPr>
          <p:cNvSpPr/>
          <p:nvPr/>
        </p:nvSpPr>
        <p:spPr>
          <a:xfrm rot="18848667">
            <a:off x="3558343" y="567769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34">
            <a:extLst>
              <a:ext uri="{FF2B5EF4-FFF2-40B4-BE49-F238E27FC236}">
                <a16:creationId xmlns:a16="http://schemas.microsoft.com/office/drawing/2014/main" id="{26645633-08CA-4171-80F1-29E1F7F10914}"/>
              </a:ext>
            </a:extLst>
          </p:cNvPr>
          <p:cNvSpPr/>
          <p:nvPr/>
        </p:nvSpPr>
        <p:spPr>
          <a:xfrm rot="18848667">
            <a:off x="3638108" y="474525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34">
            <a:extLst>
              <a:ext uri="{FF2B5EF4-FFF2-40B4-BE49-F238E27FC236}">
                <a16:creationId xmlns:a16="http://schemas.microsoft.com/office/drawing/2014/main" id="{56495315-D487-4DD9-8159-E352DFDC9EA1}"/>
              </a:ext>
            </a:extLst>
          </p:cNvPr>
          <p:cNvSpPr/>
          <p:nvPr/>
        </p:nvSpPr>
        <p:spPr>
          <a:xfrm rot="18848667">
            <a:off x="3971092" y="518703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37">
            <a:extLst>
              <a:ext uri="{FF2B5EF4-FFF2-40B4-BE49-F238E27FC236}">
                <a16:creationId xmlns:a16="http://schemas.microsoft.com/office/drawing/2014/main" id="{5E7FC118-F46E-49DB-A79D-06C5A641EE5F}"/>
              </a:ext>
            </a:extLst>
          </p:cNvPr>
          <p:cNvCxnSpPr>
            <a:cxnSpLocks/>
            <a:stCxn id="111" idx="6"/>
            <a:endCxn id="113" idx="2"/>
          </p:cNvCxnSpPr>
          <p:nvPr/>
        </p:nvCxnSpPr>
        <p:spPr>
          <a:xfrm flipV="1">
            <a:off x="3823349" y="5455335"/>
            <a:ext cx="195157" cy="26647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37">
            <a:extLst>
              <a:ext uri="{FF2B5EF4-FFF2-40B4-BE49-F238E27FC236}">
                <a16:creationId xmlns:a16="http://schemas.microsoft.com/office/drawing/2014/main" id="{7564C343-3CC0-4A93-A0F5-84FCDA2C30D6}"/>
              </a:ext>
            </a:extLst>
          </p:cNvPr>
          <p:cNvCxnSpPr>
            <a:cxnSpLocks/>
            <a:stCxn id="112" idx="4"/>
            <a:endCxn id="113" idx="0"/>
          </p:cNvCxnSpPr>
          <p:nvPr/>
        </p:nvCxnSpPr>
        <p:spPr>
          <a:xfrm>
            <a:off x="3906412" y="5010258"/>
            <a:ext cx="108796" cy="22418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TextBox 74">
            <a:extLst>
              <a:ext uri="{FF2B5EF4-FFF2-40B4-BE49-F238E27FC236}">
                <a16:creationId xmlns:a16="http://schemas.microsoft.com/office/drawing/2014/main" id="{602FCC1A-CB83-4287-A953-90BC5438F713}"/>
              </a:ext>
            </a:extLst>
          </p:cNvPr>
          <p:cNvSpPr txBox="1"/>
          <p:nvPr/>
        </p:nvSpPr>
        <p:spPr>
          <a:xfrm>
            <a:off x="328002" y="3769560"/>
            <a:ext cx="2858347" cy="523220"/>
          </a:xfrm>
          <a:prstGeom prst="rect">
            <a:avLst/>
          </a:prstGeom>
          <a:noFill/>
        </p:spPr>
        <p:txBody>
          <a:bodyPr wrap="none" rtlCol="0">
            <a:spAutoFit/>
          </a:bodyPr>
          <a:lstStyle/>
          <a:p>
            <a:r>
              <a:rPr lang="en-US" sz="2800" b="1" dirty="0">
                <a:solidFill>
                  <a:schemeClr val="accent1">
                    <a:lumMod val="50000"/>
                  </a:schemeClr>
                </a:solidFill>
              </a:rPr>
              <a:t>Weak Component</a:t>
            </a:r>
          </a:p>
        </p:txBody>
      </p:sp>
      <p:sp>
        <p:nvSpPr>
          <p:cNvPr id="118" name="TextBox 1">
            <a:extLst>
              <a:ext uri="{FF2B5EF4-FFF2-40B4-BE49-F238E27FC236}">
                <a16:creationId xmlns:a16="http://schemas.microsoft.com/office/drawing/2014/main" id="{A1068FA5-4177-431B-BDAF-A2981977BEEE}"/>
              </a:ext>
            </a:extLst>
          </p:cNvPr>
          <p:cNvSpPr txBox="1"/>
          <p:nvPr/>
        </p:nvSpPr>
        <p:spPr>
          <a:xfrm>
            <a:off x="5135804" y="4837262"/>
            <a:ext cx="5187286" cy="646331"/>
          </a:xfrm>
          <a:prstGeom prst="rect">
            <a:avLst/>
          </a:prstGeom>
          <a:noFill/>
        </p:spPr>
        <p:txBody>
          <a:bodyPr wrap="square" rtlCol="0">
            <a:spAutoFit/>
          </a:bodyPr>
          <a:lstStyle/>
          <a:p>
            <a:r>
              <a:rPr lang="es-MX" dirty="0"/>
              <a:t>A subset of the network in which any pair of nodes </a:t>
            </a:r>
            <a:r>
              <a:rPr lang="es-MX" i="1" dirty="0"/>
              <a:t>i</a:t>
            </a:r>
            <a:r>
              <a:rPr lang="es-MX" dirty="0"/>
              <a:t> and </a:t>
            </a:r>
            <a:r>
              <a:rPr lang="es-MX" i="1" dirty="0"/>
              <a:t>j </a:t>
            </a:r>
            <a:r>
              <a:rPr lang="es-MX" dirty="0"/>
              <a:t>can can indirectly reach each other</a:t>
            </a:r>
            <a:endParaRPr lang="en-US" dirty="0"/>
          </a:p>
        </p:txBody>
      </p:sp>
    </p:spTree>
    <p:extLst>
      <p:ext uri="{BB962C8B-B14F-4D97-AF65-F5344CB8AC3E}">
        <p14:creationId xmlns:p14="http://schemas.microsoft.com/office/powerpoint/2010/main" val="3749036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695160">
            <a:off x="5030921" y="235890"/>
            <a:ext cx="4824856" cy="4824856"/>
          </a:xfrm>
          <a:prstGeom prst="rect">
            <a:avLst/>
          </a:prstGeom>
        </p:spPr>
      </p:pic>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II.C - Components and communities</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a:xfrm>
            <a:off x="8511674" y="5893356"/>
            <a:ext cx="2743200" cy="365125"/>
          </a:xfrm>
        </p:spPr>
        <p:txBody>
          <a:bodyPr/>
          <a:lstStyle/>
          <a:p>
            <a:fld id="{03C50632-69A4-4CE9-BD5E-CBE041F059D6}" type="slidenum">
              <a:rPr lang="en-US" smtClean="0"/>
              <a:t>49</a:t>
            </a:fld>
            <a:endParaRPr lang="en-US" dirty="0"/>
          </a:p>
        </p:txBody>
      </p:sp>
      <p:pic>
        <p:nvPicPr>
          <p:cNvPr id="22" name="Image 209" descr="Random_Walk.bmp">
            <a:extLst>
              <a:ext uri="{FF2B5EF4-FFF2-40B4-BE49-F238E27FC236}">
                <a16:creationId xmlns:a16="http://schemas.microsoft.com/office/drawing/2014/main" id="{F91E42E7-BAEB-41A8-9685-E0057109A52C}"/>
              </a:ext>
            </a:extLst>
          </p:cNvPr>
          <p:cNvPicPr>
            <a:picLocks noChangeAspect="1"/>
          </p:cNvPicPr>
          <p:nvPr/>
        </p:nvPicPr>
        <p:blipFill>
          <a:blip r:embed="rId4" cstate="print"/>
          <a:stretch>
            <a:fillRect/>
          </a:stretch>
        </p:blipFill>
        <p:spPr>
          <a:xfrm>
            <a:off x="7309453" y="4385483"/>
            <a:ext cx="1631471" cy="1317042"/>
          </a:xfrm>
          <a:prstGeom prst="rect">
            <a:avLst/>
          </a:prstGeom>
        </p:spPr>
      </p:pic>
      <p:grpSp>
        <p:nvGrpSpPr>
          <p:cNvPr id="23" name="Groupe 156">
            <a:extLst>
              <a:ext uri="{FF2B5EF4-FFF2-40B4-BE49-F238E27FC236}">
                <a16:creationId xmlns:a16="http://schemas.microsoft.com/office/drawing/2014/main" id="{3AC0D456-42B9-450C-BC53-D0754288D42F}"/>
              </a:ext>
            </a:extLst>
          </p:cNvPr>
          <p:cNvGrpSpPr>
            <a:grpSpLocks noChangeAspect="1"/>
          </p:cNvGrpSpPr>
          <p:nvPr/>
        </p:nvGrpSpPr>
        <p:grpSpPr>
          <a:xfrm>
            <a:off x="9020393" y="4592121"/>
            <a:ext cx="2234481" cy="1800002"/>
            <a:chOff x="6300192" y="1700808"/>
            <a:chExt cx="2592288" cy="2088232"/>
          </a:xfrm>
        </p:grpSpPr>
        <p:grpSp>
          <p:nvGrpSpPr>
            <p:cNvPr id="24" name="Groupe 42">
              <a:extLst>
                <a:ext uri="{FF2B5EF4-FFF2-40B4-BE49-F238E27FC236}">
                  <a16:creationId xmlns:a16="http://schemas.microsoft.com/office/drawing/2014/main" id="{2153C04B-4DDA-407A-BAF7-0BEDD787CAA1}"/>
                </a:ext>
              </a:extLst>
            </p:cNvPr>
            <p:cNvGrpSpPr/>
            <p:nvPr/>
          </p:nvGrpSpPr>
          <p:grpSpPr>
            <a:xfrm>
              <a:off x="6300192" y="1772816"/>
              <a:ext cx="936104" cy="936104"/>
              <a:chOff x="6300192" y="1772816"/>
              <a:chExt cx="936104" cy="936104"/>
            </a:xfrm>
          </p:grpSpPr>
          <p:sp>
            <p:nvSpPr>
              <p:cNvPr id="78" name="Ellipse 196">
                <a:extLst>
                  <a:ext uri="{FF2B5EF4-FFF2-40B4-BE49-F238E27FC236}">
                    <a16:creationId xmlns:a16="http://schemas.microsoft.com/office/drawing/2014/main" id="{191B601F-BAF2-409C-A0F2-896A923AB10F}"/>
                  </a:ext>
                </a:extLst>
              </p:cNvPr>
              <p:cNvSpPr/>
              <p:nvPr/>
            </p:nvSpPr>
            <p:spPr>
              <a:xfrm>
                <a:off x="6300192" y="1916832"/>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79" name="Ellipse 197">
                <a:extLst>
                  <a:ext uri="{FF2B5EF4-FFF2-40B4-BE49-F238E27FC236}">
                    <a16:creationId xmlns:a16="http://schemas.microsoft.com/office/drawing/2014/main" id="{E33CACD6-2B7B-4F5D-80FB-BD516864F4AA}"/>
                  </a:ext>
                </a:extLst>
              </p:cNvPr>
              <p:cNvSpPr/>
              <p:nvPr/>
            </p:nvSpPr>
            <p:spPr>
              <a:xfrm>
                <a:off x="6372200" y="2348880"/>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0" name="Ellipse 198">
                <a:extLst>
                  <a:ext uri="{FF2B5EF4-FFF2-40B4-BE49-F238E27FC236}">
                    <a16:creationId xmlns:a16="http://schemas.microsoft.com/office/drawing/2014/main" id="{D9C49B3A-B548-4DF6-A8CC-DDAFB406AC17}"/>
                  </a:ext>
                </a:extLst>
              </p:cNvPr>
              <p:cNvSpPr/>
              <p:nvPr/>
            </p:nvSpPr>
            <p:spPr>
              <a:xfrm>
                <a:off x="6804248" y="1772816"/>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1" name="Ellipse 199">
                <a:extLst>
                  <a:ext uri="{FF2B5EF4-FFF2-40B4-BE49-F238E27FC236}">
                    <a16:creationId xmlns:a16="http://schemas.microsoft.com/office/drawing/2014/main" id="{762B062A-4598-4D57-942A-7321A9AC20BA}"/>
                  </a:ext>
                </a:extLst>
              </p:cNvPr>
              <p:cNvSpPr/>
              <p:nvPr/>
            </p:nvSpPr>
            <p:spPr>
              <a:xfrm>
                <a:off x="7020272" y="2204864"/>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82" name="Ellipse 200">
                <a:extLst>
                  <a:ext uri="{FF2B5EF4-FFF2-40B4-BE49-F238E27FC236}">
                    <a16:creationId xmlns:a16="http://schemas.microsoft.com/office/drawing/2014/main" id="{80B55444-E10F-45AF-809F-CBA63C2385DD}"/>
                  </a:ext>
                </a:extLst>
              </p:cNvPr>
              <p:cNvSpPr/>
              <p:nvPr/>
            </p:nvSpPr>
            <p:spPr>
              <a:xfrm>
                <a:off x="6804248" y="2492896"/>
                <a:ext cx="216024" cy="216024"/>
              </a:xfrm>
              <a:prstGeom prst="ellipse">
                <a:avLst/>
              </a:prstGeom>
              <a:solidFill>
                <a:srgbClr val="4F81B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83" name="Connecteur droit avec flèche 201">
                <a:extLst>
                  <a:ext uri="{FF2B5EF4-FFF2-40B4-BE49-F238E27FC236}">
                    <a16:creationId xmlns:a16="http://schemas.microsoft.com/office/drawing/2014/main" id="{55563632-F1DB-4253-9605-58496957E130}"/>
                  </a:ext>
                </a:extLst>
              </p:cNvPr>
              <p:cNvCxnSpPr>
                <a:stCxn id="78"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84" name="Connecteur droit avec flèche 202">
                <a:extLst>
                  <a:ext uri="{FF2B5EF4-FFF2-40B4-BE49-F238E27FC236}">
                    <a16:creationId xmlns:a16="http://schemas.microsoft.com/office/drawing/2014/main" id="{051A2A38-5073-46D9-967F-4B51A19506D5}"/>
                  </a:ext>
                </a:extLst>
              </p:cNvPr>
              <p:cNvCxnSpPr>
                <a:stCxn id="79" idx="7"/>
                <a:endCxn id="80"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85" name="Connecteur droit avec flèche 203">
                <a:extLst>
                  <a:ext uri="{FF2B5EF4-FFF2-40B4-BE49-F238E27FC236}">
                    <a16:creationId xmlns:a16="http://schemas.microsoft.com/office/drawing/2014/main" id="{D41484DA-23A3-45E4-A128-05242372A97B}"/>
                  </a:ext>
                </a:extLst>
              </p:cNvPr>
              <p:cNvCxnSpPr>
                <a:stCxn id="78" idx="5"/>
                <a:endCxn id="81"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86" name="Connecteur droit avec flèche 204">
                <a:extLst>
                  <a:ext uri="{FF2B5EF4-FFF2-40B4-BE49-F238E27FC236}">
                    <a16:creationId xmlns:a16="http://schemas.microsoft.com/office/drawing/2014/main" id="{5690D0C3-997A-477E-A046-AEF0BD0A9EB7}"/>
                  </a:ext>
                </a:extLst>
              </p:cNvPr>
              <p:cNvCxnSpPr>
                <a:stCxn id="79" idx="7"/>
                <a:endCxn id="81"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87" name="Connecteur droit avec flèche 205">
                <a:extLst>
                  <a:ext uri="{FF2B5EF4-FFF2-40B4-BE49-F238E27FC236}">
                    <a16:creationId xmlns:a16="http://schemas.microsoft.com/office/drawing/2014/main" id="{BC975D87-816A-4FBE-AE51-C79063B93247}"/>
                  </a:ext>
                </a:extLst>
              </p:cNvPr>
              <p:cNvCxnSpPr>
                <a:stCxn id="81" idx="3"/>
                <a:endCxn id="82"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88" name="Connecteur droit avec flèche 206">
                <a:extLst>
                  <a:ext uri="{FF2B5EF4-FFF2-40B4-BE49-F238E27FC236}">
                    <a16:creationId xmlns:a16="http://schemas.microsoft.com/office/drawing/2014/main" id="{E66ADF4B-ADC5-4230-9227-65AACDD35DBF}"/>
                  </a:ext>
                </a:extLst>
              </p:cNvPr>
              <p:cNvCxnSpPr>
                <a:stCxn id="78" idx="5"/>
                <a:endCxn id="80"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89" name="Connecteur droit avec flèche 207">
                <a:extLst>
                  <a:ext uri="{FF2B5EF4-FFF2-40B4-BE49-F238E27FC236}">
                    <a16:creationId xmlns:a16="http://schemas.microsoft.com/office/drawing/2014/main" id="{64E5BF6F-602C-48C5-9468-2AD89C0BF5B3}"/>
                  </a:ext>
                </a:extLst>
              </p:cNvPr>
              <p:cNvCxnSpPr>
                <a:stCxn id="80" idx="4"/>
                <a:endCxn id="82"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tailEnd type="arrow"/>
              </a:ln>
              <a:effectLst/>
            </p:spPr>
          </p:cxnSp>
          <p:cxnSp>
            <p:nvCxnSpPr>
              <p:cNvPr id="90" name="Connecteur droit avec flèche 208">
                <a:extLst>
                  <a:ext uri="{FF2B5EF4-FFF2-40B4-BE49-F238E27FC236}">
                    <a16:creationId xmlns:a16="http://schemas.microsoft.com/office/drawing/2014/main" id="{2A4BCBAC-8661-4E39-8510-ECF7EE8261A0}"/>
                  </a:ext>
                </a:extLst>
              </p:cNvPr>
              <p:cNvCxnSpPr>
                <a:stCxn id="80" idx="4"/>
                <a:endCxn id="81"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grpSp>
          <p:nvGrpSpPr>
            <p:cNvPr id="26" name="Groupe 43">
              <a:extLst>
                <a:ext uri="{FF2B5EF4-FFF2-40B4-BE49-F238E27FC236}">
                  <a16:creationId xmlns:a16="http://schemas.microsoft.com/office/drawing/2014/main" id="{9443AE11-A106-4A61-8219-2777DCF1091D}"/>
                </a:ext>
              </a:extLst>
            </p:cNvPr>
            <p:cNvGrpSpPr/>
            <p:nvPr/>
          </p:nvGrpSpPr>
          <p:grpSpPr>
            <a:xfrm>
              <a:off x="7020272" y="2852936"/>
              <a:ext cx="936104" cy="936104"/>
              <a:chOff x="6300192" y="1772816"/>
              <a:chExt cx="936104" cy="936104"/>
            </a:xfrm>
          </p:grpSpPr>
          <p:sp>
            <p:nvSpPr>
              <p:cNvPr id="62" name="Ellipse 183">
                <a:extLst>
                  <a:ext uri="{FF2B5EF4-FFF2-40B4-BE49-F238E27FC236}">
                    <a16:creationId xmlns:a16="http://schemas.microsoft.com/office/drawing/2014/main" id="{C0CB4948-B52D-4213-8E68-3B23ED1FBAF7}"/>
                  </a:ext>
                </a:extLst>
              </p:cNvPr>
              <p:cNvSpPr/>
              <p:nvPr/>
            </p:nvSpPr>
            <p:spPr>
              <a:xfrm>
                <a:off x="6300192" y="1916832"/>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3" name="Ellipse 184">
                <a:extLst>
                  <a:ext uri="{FF2B5EF4-FFF2-40B4-BE49-F238E27FC236}">
                    <a16:creationId xmlns:a16="http://schemas.microsoft.com/office/drawing/2014/main" id="{8B11345D-46FB-4D41-A3DA-E88F3F95FA55}"/>
                  </a:ext>
                </a:extLst>
              </p:cNvPr>
              <p:cNvSpPr/>
              <p:nvPr/>
            </p:nvSpPr>
            <p:spPr>
              <a:xfrm>
                <a:off x="6372200" y="2348880"/>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4" name="Ellipse 185">
                <a:extLst>
                  <a:ext uri="{FF2B5EF4-FFF2-40B4-BE49-F238E27FC236}">
                    <a16:creationId xmlns:a16="http://schemas.microsoft.com/office/drawing/2014/main" id="{17D7747D-7419-4985-BF6C-AC99CB5C7E06}"/>
                  </a:ext>
                </a:extLst>
              </p:cNvPr>
              <p:cNvSpPr/>
              <p:nvPr/>
            </p:nvSpPr>
            <p:spPr>
              <a:xfrm>
                <a:off x="6804248" y="1772816"/>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5" name="Ellipse 186">
                <a:extLst>
                  <a:ext uri="{FF2B5EF4-FFF2-40B4-BE49-F238E27FC236}">
                    <a16:creationId xmlns:a16="http://schemas.microsoft.com/office/drawing/2014/main" id="{1028649E-821D-4517-BE6F-AFA3E542D9F2}"/>
                  </a:ext>
                </a:extLst>
              </p:cNvPr>
              <p:cNvSpPr/>
              <p:nvPr/>
            </p:nvSpPr>
            <p:spPr>
              <a:xfrm>
                <a:off x="7020272" y="2204864"/>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66" name="Ellipse 187">
                <a:extLst>
                  <a:ext uri="{FF2B5EF4-FFF2-40B4-BE49-F238E27FC236}">
                    <a16:creationId xmlns:a16="http://schemas.microsoft.com/office/drawing/2014/main" id="{BF64D9A4-5588-474B-B64B-0BE69CF722B5}"/>
                  </a:ext>
                </a:extLst>
              </p:cNvPr>
              <p:cNvSpPr/>
              <p:nvPr/>
            </p:nvSpPr>
            <p:spPr>
              <a:xfrm>
                <a:off x="6804248" y="2492896"/>
                <a:ext cx="216024" cy="216024"/>
              </a:xfrm>
              <a:prstGeom prst="ellipse">
                <a:avLst/>
              </a:prstGeom>
              <a:solidFill>
                <a:srgbClr val="C0504D"/>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67" name="Connecteur droit avec flèche 188">
                <a:extLst>
                  <a:ext uri="{FF2B5EF4-FFF2-40B4-BE49-F238E27FC236}">
                    <a16:creationId xmlns:a16="http://schemas.microsoft.com/office/drawing/2014/main" id="{F81388C0-77AA-43A9-8603-7342C1A56641}"/>
                  </a:ext>
                </a:extLst>
              </p:cNvPr>
              <p:cNvCxnSpPr>
                <a:stCxn id="62"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69" name="Connecteur droit avec flèche 189">
                <a:extLst>
                  <a:ext uri="{FF2B5EF4-FFF2-40B4-BE49-F238E27FC236}">
                    <a16:creationId xmlns:a16="http://schemas.microsoft.com/office/drawing/2014/main" id="{190FC4D1-AD02-4432-BB7C-29E98A0DA167}"/>
                  </a:ext>
                </a:extLst>
              </p:cNvPr>
              <p:cNvCxnSpPr>
                <a:stCxn id="63" idx="7"/>
                <a:endCxn id="64"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70" name="Connecteur droit avec flèche 190">
                <a:extLst>
                  <a:ext uri="{FF2B5EF4-FFF2-40B4-BE49-F238E27FC236}">
                    <a16:creationId xmlns:a16="http://schemas.microsoft.com/office/drawing/2014/main" id="{2F82BBB4-555C-4210-8BEA-8857B5906DF8}"/>
                  </a:ext>
                </a:extLst>
              </p:cNvPr>
              <p:cNvCxnSpPr>
                <a:stCxn id="62" idx="5"/>
                <a:endCxn id="65"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71" name="Connecteur droit avec flèche 191">
                <a:extLst>
                  <a:ext uri="{FF2B5EF4-FFF2-40B4-BE49-F238E27FC236}">
                    <a16:creationId xmlns:a16="http://schemas.microsoft.com/office/drawing/2014/main" id="{1CD0A620-EB1F-470D-83F0-530A9B2B3B53}"/>
                  </a:ext>
                </a:extLst>
              </p:cNvPr>
              <p:cNvCxnSpPr>
                <a:stCxn id="63" idx="7"/>
                <a:endCxn id="65"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72" name="Connecteur droit avec flèche 192">
                <a:extLst>
                  <a:ext uri="{FF2B5EF4-FFF2-40B4-BE49-F238E27FC236}">
                    <a16:creationId xmlns:a16="http://schemas.microsoft.com/office/drawing/2014/main" id="{EFA1A93D-4A5E-41F0-9FA4-EC5D2F94A98B}"/>
                  </a:ext>
                </a:extLst>
              </p:cNvPr>
              <p:cNvCxnSpPr>
                <a:stCxn id="65" idx="3"/>
                <a:endCxn id="66"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73" name="Connecteur droit avec flèche 193">
                <a:extLst>
                  <a:ext uri="{FF2B5EF4-FFF2-40B4-BE49-F238E27FC236}">
                    <a16:creationId xmlns:a16="http://schemas.microsoft.com/office/drawing/2014/main" id="{E018A44A-77DD-4252-B939-657BB067973D}"/>
                  </a:ext>
                </a:extLst>
              </p:cNvPr>
              <p:cNvCxnSpPr>
                <a:stCxn id="62" idx="5"/>
                <a:endCxn id="64"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76" name="Connecteur droit avec flèche 194">
                <a:extLst>
                  <a:ext uri="{FF2B5EF4-FFF2-40B4-BE49-F238E27FC236}">
                    <a16:creationId xmlns:a16="http://schemas.microsoft.com/office/drawing/2014/main" id="{0121A67C-509A-4A82-BC4B-86694E163F90}"/>
                  </a:ext>
                </a:extLst>
              </p:cNvPr>
              <p:cNvCxnSpPr>
                <a:stCxn id="64" idx="4"/>
                <a:endCxn id="66"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tailEnd type="arrow"/>
              </a:ln>
              <a:effectLst/>
            </p:spPr>
          </p:cxnSp>
          <p:cxnSp>
            <p:nvCxnSpPr>
              <p:cNvPr id="77" name="Connecteur droit avec flèche 195">
                <a:extLst>
                  <a:ext uri="{FF2B5EF4-FFF2-40B4-BE49-F238E27FC236}">
                    <a16:creationId xmlns:a16="http://schemas.microsoft.com/office/drawing/2014/main" id="{722C9776-7630-4D22-8F7B-38D2379E5EA9}"/>
                  </a:ext>
                </a:extLst>
              </p:cNvPr>
              <p:cNvCxnSpPr>
                <a:stCxn id="64" idx="4"/>
                <a:endCxn id="65"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grpSp>
          <p:nvGrpSpPr>
            <p:cNvPr id="27" name="Groupe 57">
              <a:extLst>
                <a:ext uri="{FF2B5EF4-FFF2-40B4-BE49-F238E27FC236}">
                  <a16:creationId xmlns:a16="http://schemas.microsoft.com/office/drawing/2014/main" id="{0782C8BB-7A03-4813-9C83-F30DB68DE3AA}"/>
                </a:ext>
              </a:extLst>
            </p:cNvPr>
            <p:cNvGrpSpPr/>
            <p:nvPr/>
          </p:nvGrpSpPr>
          <p:grpSpPr>
            <a:xfrm>
              <a:off x="7956376" y="1700808"/>
              <a:ext cx="936104" cy="936104"/>
              <a:chOff x="6300192" y="1772816"/>
              <a:chExt cx="936104" cy="936104"/>
            </a:xfrm>
          </p:grpSpPr>
          <p:sp>
            <p:nvSpPr>
              <p:cNvPr id="49" name="Ellipse 170">
                <a:extLst>
                  <a:ext uri="{FF2B5EF4-FFF2-40B4-BE49-F238E27FC236}">
                    <a16:creationId xmlns:a16="http://schemas.microsoft.com/office/drawing/2014/main" id="{1DD2A56F-A1FA-4819-B933-F5382E80F7CF}"/>
                  </a:ext>
                </a:extLst>
              </p:cNvPr>
              <p:cNvSpPr/>
              <p:nvPr/>
            </p:nvSpPr>
            <p:spPr>
              <a:xfrm>
                <a:off x="6300192" y="1916832"/>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0" name="Ellipse 171">
                <a:extLst>
                  <a:ext uri="{FF2B5EF4-FFF2-40B4-BE49-F238E27FC236}">
                    <a16:creationId xmlns:a16="http://schemas.microsoft.com/office/drawing/2014/main" id="{E222947D-79A2-4449-9BD0-FAA1DCEABC1A}"/>
                  </a:ext>
                </a:extLst>
              </p:cNvPr>
              <p:cNvSpPr/>
              <p:nvPr/>
            </p:nvSpPr>
            <p:spPr>
              <a:xfrm>
                <a:off x="6372200" y="2348880"/>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1" name="Ellipse 172">
                <a:extLst>
                  <a:ext uri="{FF2B5EF4-FFF2-40B4-BE49-F238E27FC236}">
                    <a16:creationId xmlns:a16="http://schemas.microsoft.com/office/drawing/2014/main" id="{21296243-F6A0-4941-AFDD-582076464ED8}"/>
                  </a:ext>
                </a:extLst>
              </p:cNvPr>
              <p:cNvSpPr/>
              <p:nvPr/>
            </p:nvSpPr>
            <p:spPr>
              <a:xfrm>
                <a:off x="6804248" y="1772816"/>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2" name="Ellipse 173">
                <a:extLst>
                  <a:ext uri="{FF2B5EF4-FFF2-40B4-BE49-F238E27FC236}">
                    <a16:creationId xmlns:a16="http://schemas.microsoft.com/office/drawing/2014/main" id="{445FFD82-AC62-41DC-AF8D-F35671064646}"/>
                  </a:ext>
                </a:extLst>
              </p:cNvPr>
              <p:cNvSpPr/>
              <p:nvPr/>
            </p:nvSpPr>
            <p:spPr>
              <a:xfrm>
                <a:off x="7020272" y="2204864"/>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sp>
            <p:nvSpPr>
              <p:cNvPr id="53" name="Ellipse 174">
                <a:extLst>
                  <a:ext uri="{FF2B5EF4-FFF2-40B4-BE49-F238E27FC236}">
                    <a16:creationId xmlns:a16="http://schemas.microsoft.com/office/drawing/2014/main" id="{6E3E9457-5F3B-427B-95CF-3C54E9D0425B}"/>
                  </a:ext>
                </a:extLst>
              </p:cNvPr>
              <p:cNvSpPr/>
              <p:nvPr/>
            </p:nvSpPr>
            <p:spPr>
              <a:xfrm>
                <a:off x="6804248" y="2492896"/>
                <a:ext cx="216024" cy="216024"/>
              </a:xfrm>
              <a:prstGeom prst="ellipse">
                <a:avLst/>
              </a:prstGeom>
              <a:solidFill>
                <a:srgbClr val="9BBB59"/>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fr-FR" kern="0">
                  <a:solidFill>
                    <a:sysClr val="window" lastClr="FFFFFF"/>
                  </a:solidFill>
                  <a:latin typeface="Calibri"/>
                </a:endParaRPr>
              </a:p>
            </p:txBody>
          </p:sp>
          <p:cxnSp>
            <p:nvCxnSpPr>
              <p:cNvPr id="54" name="Connecteur droit avec flèche 175">
                <a:extLst>
                  <a:ext uri="{FF2B5EF4-FFF2-40B4-BE49-F238E27FC236}">
                    <a16:creationId xmlns:a16="http://schemas.microsoft.com/office/drawing/2014/main" id="{A7E3B191-8E1F-4D63-B6D4-497B42107086}"/>
                  </a:ext>
                </a:extLst>
              </p:cNvPr>
              <p:cNvCxnSpPr>
                <a:stCxn id="49" idx="5"/>
              </p:cNvCxnSpPr>
              <p:nvPr/>
            </p:nvCxnSpPr>
            <p:spPr>
              <a:xfrm>
                <a:off x="6484580" y="2101220"/>
                <a:ext cx="319668" cy="391676"/>
              </a:xfrm>
              <a:prstGeom prst="straightConnector1">
                <a:avLst/>
              </a:prstGeom>
              <a:noFill/>
              <a:ln w="9525" cap="flat" cmpd="sng" algn="ctr">
                <a:solidFill>
                  <a:srgbClr val="4F81BD">
                    <a:shade val="95000"/>
                    <a:satMod val="105000"/>
                  </a:srgbClr>
                </a:solidFill>
                <a:prstDash val="solid"/>
                <a:tailEnd type="arrow"/>
              </a:ln>
              <a:effectLst/>
            </p:spPr>
          </p:cxnSp>
          <p:cxnSp>
            <p:nvCxnSpPr>
              <p:cNvPr id="55" name="Connecteur droit avec flèche 176">
                <a:extLst>
                  <a:ext uri="{FF2B5EF4-FFF2-40B4-BE49-F238E27FC236}">
                    <a16:creationId xmlns:a16="http://schemas.microsoft.com/office/drawing/2014/main" id="{4570127C-C289-4DEB-B57F-C3DDD69822CF}"/>
                  </a:ext>
                </a:extLst>
              </p:cNvPr>
              <p:cNvCxnSpPr>
                <a:stCxn id="50" idx="7"/>
                <a:endCxn id="51" idx="3"/>
              </p:cNvCxnSpPr>
              <p:nvPr/>
            </p:nvCxnSpPr>
            <p:spPr>
              <a:xfrm flipV="1">
                <a:off x="6556588" y="1957204"/>
                <a:ext cx="279296" cy="423312"/>
              </a:xfrm>
              <a:prstGeom prst="straightConnector1">
                <a:avLst/>
              </a:prstGeom>
              <a:noFill/>
              <a:ln w="9525" cap="flat" cmpd="sng" algn="ctr">
                <a:solidFill>
                  <a:srgbClr val="4F81BD">
                    <a:shade val="95000"/>
                    <a:satMod val="105000"/>
                  </a:srgbClr>
                </a:solidFill>
                <a:prstDash val="solid"/>
                <a:tailEnd type="arrow"/>
              </a:ln>
              <a:effectLst/>
            </p:spPr>
          </p:cxnSp>
          <p:cxnSp>
            <p:nvCxnSpPr>
              <p:cNvPr id="56" name="Connecteur droit avec flèche 177">
                <a:extLst>
                  <a:ext uri="{FF2B5EF4-FFF2-40B4-BE49-F238E27FC236}">
                    <a16:creationId xmlns:a16="http://schemas.microsoft.com/office/drawing/2014/main" id="{F138276C-8995-4EB7-95DC-D29328CA79D1}"/>
                  </a:ext>
                </a:extLst>
              </p:cNvPr>
              <p:cNvCxnSpPr>
                <a:stCxn id="49" idx="5"/>
                <a:endCxn id="52" idx="1"/>
              </p:cNvCxnSpPr>
              <p:nvPr/>
            </p:nvCxnSpPr>
            <p:spPr>
              <a:xfrm>
                <a:off x="6484580" y="2101220"/>
                <a:ext cx="567328"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57" name="Connecteur droit avec flèche 178">
                <a:extLst>
                  <a:ext uri="{FF2B5EF4-FFF2-40B4-BE49-F238E27FC236}">
                    <a16:creationId xmlns:a16="http://schemas.microsoft.com/office/drawing/2014/main" id="{948BC7BA-548E-47B7-A759-733E87F699C1}"/>
                  </a:ext>
                </a:extLst>
              </p:cNvPr>
              <p:cNvCxnSpPr>
                <a:stCxn id="50" idx="7"/>
                <a:endCxn id="52" idx="1"/>
              </p:cNvCxnSpPr>
              <p:nvPr/>
            </p:nvCxnSpPr>
            <p:spPr>
              <a:xfrm flipV="1">
                <a:off x="6556588" y="2236500"/>
                <a:ext cx="495320"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58" name="Connecteur droit avec flèche 179">
                <a:extLst>
                  <a:ext uri="{FF2B5EF4-FFF2-40B4-BE49-F238E27FC236}">
                    <a16:creationId xmlns:a16="http://schemas.microsoft.com/office/drawing/2014/main" id="{372D1001-886D-41D8-884A-B60D2683F871}"/>
                  </a:ext>
                </a:extLst>
              </p:cNvPr>
              <p:cNvCxnSpPr>
                <a:stCxn id="52" idx="3"/>
                <a:endCxn id="53" idx="7"/>
              </p:cNvCxnSpPr>
              <p:nvPr/>
            </p:nvCxnSpPr>
            <p:spPr>
              <a:xfrm flipH="1">
                <a:off x="6988636" y="2389252"/>
                <a:ext cx="63272" cy="135280"/>
              </a:xfrm>
              <a:prstGeom prst="straightConnector1">
                <a:avLst/>
              </a:prstGeom>
              <a:noFill/>
              <a:ln w="9525" cap="flat" cmpd="sng" algn="ctr">
                <a:solidFill>
                  <a:srgbClr val="4F81BD">
                    <a:shade val="95000"/>
                    <a:satMod val="105000"/>
                  </a:srgbClr>
                </a:solidFill>
                <a:prstDash val="solid"/>
                <a:tailEnd type="arrow"/>
              </a:ln>
              <a:effectLst/>
            </p:spPr>
          </p:cxnSp>
          <p:cxnSp>
            <p:nvCxnSpPr>
              <p:cNvPr id="59" name="Connecteur droit avec flèche 180">
                <a:extLst>
                  <a:ext uri="{FF2B5EF4-FFF2-40B4-BE49-F238E27FC236}">
                    <a16:creationId xmlns:a16="http://schemas.microsoft.com/office/drawing/2014/main" id="{964DC71D-959E-433C-BFE8-0882D6AC4A6F}"/>
                  </a:ext>
                </a:extLst>
              </p:cNvPr>
              <p:cNvCxnSpPr>
                <a:stCxn id="49" idx="5"/>
                <a:endCxn id="51" idx="3"/>
              </p:cNvCxnSpPr>
              <p:nvPr/>
            </p:nvCxnSpPr>
            <p:spPr>
              <a:xfrm flipV="1">
                <a:off x="6484580" y="1957204"/>
                <a:ext cx="351304" cy="144016"/>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60" name="Connecteur droit avec flèche 181">
                <a:extLst>
                  <a:ext uri="{FF2B5EF4-FFF2-40B4-BE49-F238E27FC236}">
                    <a16:creationId xmlns:a16="http://schemas.microsoft.com/office/drawing/2014/main" id="{7DC3E550-624E-4C57-96DC-EC2551408D61}"/>
                  </a:ext>
                </a:extLst>
              </p:cNvPr>
              <p:cNvCxnSpPr>
                <a:stCxn id="51" idx="4"/>
                <a:endCxn id="53" idx="0"/>
              </p:cNvCxnSpPr>
              <p:nvPr/>
            </p:nvCxnSpPr>
            <p:spPr>
              <a:xfrm>
                <a:off x="6912260" y="1988840"/>
                <a:ext cx="0" cy="504056"/>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61" name="Connecteur droit avec flèche 182">
                <a:extLst>
                  <a:ext uri="{FF2B5EF4-FFF2-40B4-BE49-F238E27FC236}">
                    <a16:creationId xmlns:a16="http://schemas.microsoft.com/office/drawing/2014/main" id="{ECC2BE8B-9002-485A-A341-B3843678B3F7}"/>
                  </a:ext>
                </a:extLst>
              </p:cNvPr>
              <p:cNvCxnSpPr>
                <a:stCxn id="51" idx="4"/>
                <a:endCxn id="52" idx="0"/>
              </p:cNvCxnSpPr>
              <p:nvPr/>
            </p:nvCxnSpPr>
            <p:spPr>
              <a:xfrm>
                <a:off x="6912260" y="1988840"/>
                <a:ext cx="216024" cy="216024"/>
              </a:xfrm>
              <a:prstGeom prst="straightConnector1">
                <a:avLst/>
              </a:prstGeom>
              <a:noFill/>
              <a:ln w="9525" cap="flat" cmpd="sng" algn="ctr">
                <a:solidFill>
                  <a:srgbClr val="4F81BD">
                    <a:shade val="95000"/>
                    <a:satMod val="105000"/>
                  </a:srgbClr>
                </a:solidFill>
                <a:prstDash val="solid"/>
                <a:tailEnd type="arrow"/>
              </a:ln>
              <a:effectLst/>
            </p:spPr>
          </p:cxnSp>
        </p:grpSp>
        <p:cxnSp>
          <p:nvCxnSpPr>
            <p:cNvPr id="28" name="Connecteur droit avec flèche 160">
              <a:extLst>
                <a:ext uri="{FF2B5EF4-FFF2-40B4-BE49-F238E27FC236}">
                  <a16:creationId xmlns:a16="http://schemas.microsoft.com/office/drawing/2014/main" id="{FE64AC71-F120-450A-A6E6-96D21CDE9061}"/>
                </a:ext>
              </a:extLst>
            </p:cNvPr>
            <p:cNvCxnSpPr>
              <a:stCxn id="80" idx="6"/>
              <a:endCxn id="49" idx="2"/>
            </p:cNvCxnSpPr>
            <p:nvPr/>
          </p:nvCxnSpPr>
          <p:spPr>
            <a:xfrm>
              <a:off x="7020272" y="1880828"/>
              <a:ext cx="936104" cy="72008"/>
            </a:xfrm>
            <a:prstGeom prst="straightConnector1">
              <a:avLst/>
            </a:prstGeom>
            <a:noFill/>
            <a:ln w="9525" cap="flat" cmpd="sng" algn="ctr">
              <a:solidFill>
                <a:srgbClr val="C0504D">
                  <a:lumMod val="40000"/>
                  <a:lumOff val="60000"/>
                </a:srgbClr>
              </a:solidFill>
              <a:prstDash val="solid"/>
              <a:tailEnd type="arrow"/>
            </a:ln>
            <a:effectLst/>
          </p:spPr>
        </p:cxnSp>
        <p:cxnSp>
          <p:nvCxnSpPr>
            <p:cNvPr id="40" name="Connecteur droit avec flèche 161">
              <a:extLst>
                <a:ext uri="{FF2B5EF4-FFF2-40B4-BE49-F238E27FC236}">
                  <a16:creationId xmlns:a16="http://schemas.microsoft.com/office/drawing/2014/main" id="{A81CF9F5-254E-429E-9F22-011C15231428}"/>
                </a:ext>
              </a:extLst>
            </p:cNvPr>
            <p:cNvCxnSpPr>
              <a:stCxn id="81" idx="6"/>
              <a:endCxn id="50" idx="2"/>
            </p:cNvCxnSpPr>
            <p:nvPr/>
          </p:nvCxnSpPr>
          <p:spPr>
            <a:xfrm>
              <a:off x="7236296" y="2312876"/>
              <a:ext cx="792088" cy="72008"/>
            </a:xfrm>
            <a:prstGeom prst="straightConnector1">
              <a:avLst/>
            </a:prstGeom>
            <a:noFill/>
            <a:ln w="9525" cap="flat" cmpd="sng" algn="ctr">
              <a:solidFill>
                <a:srgbClr val="C0504D">
                  <a:lumMod val="60000"/>
                  <a:lumOff val="40000"/>
                </a:srgbClr>
              </a:solidFill>
              <a:prstDash val="solid"/>
              <a:tailEnd type="arrow"/>
            </a:ln>
            <a:effectLst/>
          </p:spPr>
        </p:cxnSp>
        <p:cxnSp>
          <p:nvCxnSpPr>
            <p:cNvPr id="41" name="Connecteur droit avec flèche 162">
              <a:extLst>
                <a:ext uri="{FF2B5EF4-FFF2-40B4-BE49-F238E27FC236}">
                  <a16:creationId xmlns:a16="http://schemas.microsoft.com/office/drawing/2014/main" id="{DB0D51F2-1084-4E1C-8A1D-3E0F6E31B630}"/>
                </a:ext>
              </a:extLst>
            </p:cNvPr>
            <p:cNvCxnSpPr>
              <a:stCxn id="82" idx="4"/>
              <a:endCxn id="62" idx="0"/>
            </p:cNvCxnSpPr>
            <p:nvPr/>
          </p:nvCxnSpPr>
          <p:spPr>
            <a:xfrm>
              <a:off x="6912260" y="2708920"/>
              <a:ext cx="216024" cy="288032"/>
            </a:xfrm>
            <a:prstGeom prst="straightConnector1">
              <a:avLst/>
            </a:prstGeom>
            <a:noFill/>
            <a:ln w="9525" cap="flat" cmpd="sng" algn="ctr">
              <a:solidFill>
                <a:srgbClr val="C0504D">
                  <a:lumMod val="60000"/>
                  <a:lumOff val="40000"/>
                </a:srgbClr>
              </a:solidFill>
              <a:prstDash val="solid"/>
              <a:tailEnd type="arrow"/>
            </a:ln>
            <a:effectLst/>
          </p:spPr>
        </p:cxnSp>
        <p:cxnSp>
          <p:nvCxnSpPr>
            <p:cNvPr id="42" name="Connecteur droit avec flèche 163">
              <a:extLst>
                <a:ext uri="{FF2B5EF4-FFF2-40B4-BE49-F238E27FC236}">
                  <a16:creationId xmlns:a16="http://schemas.microsoft.com/office/drawing/2014/main" id="{ECE51DAA-666C-45F9-8CD0-8EB4480C0C4B}"/>
                </a:ext>
              </a:extLst>
            </p:cNvPr>
            <p:cNvCxnSpPr>
              <a:stCxn id="53" idx="4"/>
              <a:endCxn id="65" idx="6"/>
            </p:cNvCxnSpPr>
            <p:nvPr/>
          </p:nvCxnSpPr>
          <p:spPr>
            <a:xfrm flipH="1">
              <a:off x="7956376" y="2636912"/>
              <a:ext cx="612068" cy="756084"/>
            </a:xfrm>
            <a:prstGeom prst="straightConnector1">
              <a:avLst/>
            </a:prstGeom>
            <a:noFill/>
            <a:ln w="9525" cap="flat" cmpd="sng" algn="ctr">
              <a:solidFill>
                <a:srgbClr val="C0504D">
                  <a:lumMod val="60000"/>
                  <a:lumOff val="40000"/>
                </a:srgbClr>
              </a:solidFill>
              <a:prstDash val="solid"/>
              <a:tailEnd type="arrow"/>
            </a:ln>
            <a:effectLst/>
          </p:spPr>
        </p:cxnSp>
        <p:cxnSp>
          <p:nvCxnSpPr>
            <p:cNvPr id="43" name="Connecteur droit avec flèche 164">
              <a:extLst>
                <a:ext uri="{FF2B5EF4-FFF2-40B4-BE49-F238E27FC236}">
                  <a16:creationId xmlns:a16="http://schemas.microsoft.com/office/drawing/2014/main" id="{4383B593-CD55-4E0C-9678-C6ACDB88F90D}"/>
                </a:ext>
              </a:extLst>
            </p:cNvPr>
            <p:cNvCxnSpPr>
              <a:stCxn id="50" idx="3"/>
              <a:endCxn id="64" idx="7"/>
            </p:cNvCxnSpPr>
            <p:nvPr/>
          </p:nvCxnSpPr>
          <p:spPr>
            <a:xfrm flipH="1">
              <a:off x="7708716" y="2461260"/>
              <a:ext cx="351304" cy="423312"/>
            </a:xfrm>
            <a:prstGeom prst="straightConnector1">
              <a:avLst/>
            </a:prstGeom>
            <a:noFill/>
            <a:ln w="9525" cap="flat" cmpd="sng" algn="ctr">
              <a:solidFill>
                <a:srgbClr val="C0504D">
                  <a:lumMod val="60000"/>
                  <a:lumOff val="40000"/>
                </a:srgbClr>
              </a:solidFill>
              <a:prstDash val="solid"/>
              <a:tailEnd type="arrow"/>
            </a:ln>
            <a:effectLst/>
          </p:spPr>
        </p:cxnSp>
        <p:cxnSp>
          <p:nvCxnSpPr>
            <p:cNvPr id="44" name="Connecteur droit avec flèche 165">
              <a:extLst>
                <a:ext uri="{FF2B5EF4-FFF2-40B4-BE49-F238E27FC236}">
                  <a16:creationId xmlns:a16="http://schemas.microsoft.com/office/drawing/2014/main" id="{C565C68F-3668-44C8-82C9-81580222A79F}"/>
                </a:ext>
              </a:extLst>
            </p:cNvPr>
            <p:cNvCxnSpPr>
              <a:stCxn id="63" idx="1"/>
              <a:endCxn id="79" idx="5"/>
            </p:cNvCxnSpPr>
            <p:nvPr/>
          </p:nvCxnSpPr>
          <p:spPr>
            <a:xfrm flipH="1" flipV="1">
              <a:off x="6556588" y="2533268"/>
              <a:ext cx="567328" cy="927368"/>
            </a:xfrm>
            <a:prstGeom prst="straightConnector1">
              <a:avLst/>
            </a:prstGeom>
            <a:noFill/>
            <a:ln w="9525" cap="flat" cmpd="sng" algn="ctr">
              <a:solidFill>
                <a:srgbClr val="C0504D">
                  <a:lumMod val="60000"/>
                  <a:lumOff val="40000"/>
                </a:srgbClr>
              </a:solidFill>
              <a:prstDash val="solid"/>
              <a:tailEnd type="arrow"/>
            </a:ln>
            <a:effectLst/>
          </p:spPr>
        </p:cxnSp>
        <p:cxnSp>
          <p:nvCxnSpPr>
            <p:cNvPr id="45" name="Connecteur droit avec flèche 166">
              <a:extLst>
                <a:ext uri="{FF2B5EF4-FFF2-40B4-BE49-F238E27FC236}">
                  <a16:creationId xmlns:a16="http://schemas.microsoft.com/office/drawing/2014/main" id="{5967B61F-77B2-4895-BD40-7FFB8FE3449A}"/>
                </a:ext>
              </a:extLst>
            </p:cNvPr>
            <p:cNvCxnSpPr>
              <a:stCxn id="50" idx="6"/>
              <a:endCxn id="53" idx="2"/>
            </p:cNvCxnSpPr>
            <p:nvPr/>
          </p:nvCxnSpPr>
          <p:spPr>
            <a:xfrm>
              <a:off x="8244408" y="2384884"/>
              <a:ext cx="21602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46" name="Connecteur droit avec flèche 167">
              <a:extLst>
                <a:ext uri="{FF2B5EF4-FFF2-40B4-BE49-F238E27FC236}">
                  <a16:creationId xmlns:a16="http://schemas.microsoft.com/office/drawing/2014/main" id="{CDAB6FAF-0822-42EA-AC2C-0FC101756C86}"/>
                </a:ext>
              </a:extLst>
            </p:cNvPr>
            <p:cNvCxnSpPr>
              <a:stCxn id="53" idx="4"/>
              <a:endCxn id="64" idx="7"/>
            </p:cNvCxnSpPr>
            <p:nvPr/>
          </p:nvCxnSpPr>
          <p:spPr>
            <a:xfrm flipH="1">
              <a:off x="7708716" y="2636912"/>
              <a:ext cx="859728" cy="247660"/>
            </a:xfrm>
            <a:prstGeom prst="straightConnector1">
              <a:avLst/>
            </a:prstGeom>
            <a:noFill/>
            <a:ln w="9525" cap="flat" cmpd="sng" algn="ctr">
              <a:solidFill>
                <a:srgbClr val="C0504D">
                  <a:lumMod val="60000"/>
                  <a:lumOff val="40000"/>
                </a:srgbClr>
              </a:solidFill>
              <a:prstDash val="solid"/>
              <a:tailEnd type="arrow"/>
            </a:ln>
            <a:effectLst/>
          </p:spPr>
        </p:cxnSp>
        <p:cxnSp>
          <p:nvCxnSpPr>
            <p:cNvPr id="47" name="Connecteur droit avec flèche 168">
              <a:extLst>
                <a:ext uri="{FF2B5EF4-FFF2-40B4-BE49-F238E27FC236}">
                  <a16:creationId xmlns:a16="http://schemas.microsoft.com/office/drawing/2014/main" id="{98F5987D-8324-4C41-A121-09A810431B4F}"/>
                </a:ext>
              </a:extLst>
            </p:cNvPr>
            <p:cNvCxnSpPr>
              <a:stCxn id="82" idx="2"/>
              <a:endCxn id="79" idx="6"/>
            </p:cNvCxnSpPr>
            <p:nvPr/>
          </p:nvCxnSpPr>
          <p:spPr>
            <a:xfrm flipH="1" flipV="1">
              <a:off x="6588224" y="2456892"/>
              <a:ext cx="216024" cy="144016"/>
            </a:xfrm>
            <a:prstGeom prst="straightConnector1">
              <a:avLst/>
            </a:prstGeom>
            <a:noFill/>
            <a:ln w="9525" cap="flat" cmpd="sng" algn="ctr">
              <a:solidFill>
                <a:srgbClr val="4F81BD">
                  <a:shade val="95000"/>
                  <a:satMod val="105000"/>
                </a:srgbClr>
              </a:solidFill>
              <a:prstDash val="solid"/>
              <a:tailEnd type="arrow"/>
            </a:ln>
            <a:effectLst/>
          </p:spPr>
        </p:cxnSp>
        <p:cxnSp>
          <p:nvCxnSpPr>
            <p:cNvPr id="48" name="Connecteur droit avec flèche 169">
              <a:extLst>
                <a:ext uri="{FF2B5EF4-FFF2-40B4-BE49-F238E27FC236}">
                  <a16:creationId xmlns:a16="http://schemas.microsoft.com/office/drawing/2014/main" id="{48709CA2-BF5D-41FF-9AEB-A686BACB9C16}"/>
                </a:ext>
              </a:extLst>
            </p:cNvPr>
            <p:cNvCxnSpPr>
              <a:stCxn id="66" idx="2"/>
              <a:endCxn id="63" idx="5"/>
            </p:cNvCxnSpPr>
            <p:nvPr/>
          </p:nvCxnSpPr>
          <p:spPr>
            <a:xfrm flipH="1" flipV="1">
              <a:off x="7276668" y="3613388"/>
              <a:ext cx="247660" cy="67640"/>
            </a:xfrm>
            <a:prstGeom prst="straightConnector1">
              <a:avLst/>
            </a:prstGeom>
            <a:noFill/>
            <a:ln w="9525" cap="flat" cmpd="sng" algn="ctr">
              <a:solidFill>
                <a:srgbClr val="4F81BD">
                  <a:shade val="95000"/>
                  <a:satMod val="105000"/>
                </a:srgbClr>
              </a:solidFill>
              <a:prstDash val="solid"/>
              <a:tailEnd type="arrow"/>
            </a:ln>
            <a:effectLst/>
          </p:spPr>
        </p:cxnSp>
      </p:grpSp>
      <p:sp>
        <p:nvSpPr>
          <p:cNvPr id="5" name="TextBox 4">
            <a:extLst>
              <a:ext uri="{FF2B5EF4-FFF2-40B4-BE49-F238E27FC236}">
                <a16:creationId xmlns:a16="http://schemas.microsoft.com/office/drawing/2014/main" id="{DA133C96-EC95-4452-9AA2-A8279E130CA5}"/>
              </a:ext>
            </a:extLst>
          </p:cNvPr>
          <p:cNvSpPr txBox="1"/>
          <p:nvPr/>
        </p:nvSpPr>
        <p:spPr>
          <a:xfrm>
            <a:off x="341353" y="3843675"/>
            <a:ext cx="6553075" cy="1200329"/>
          </a:xfrm>
          <a:prstGeom prst="rect">
            <a:avLst/>
          </a:prstGeom>
          <a:noFill/>
        </p:spPr>
        <p:txBody>
          <a:bodyPr wrap="square" rtlCol="0">
            <a:spAutoFit/>
          </a:bodyPr>
          <a:lstStyle/>
          <a:p>
            <a:r>
              <a:rPr lang="es-MX" dirty="0" err="1"/>
              <a:t>There</a:t>
            </a:r>
            <a:r>
              <a:rPr lang="es-MX" dirty="0"/>
              <a:t> are </a:t>
            </a:r>
            <a:r>
              <a:rPr lang="es-MX" dirty="0" err="1"/>
              <a:t>many</a:t>
            </a:r>
            <a:r>
              <a:rPr lang="es-MX" dirty="0"/>
              <a:t> </a:t>
            </a:r>
            <a:r>
              <a:rPr lang="es-MX" dirty="0" err="1"/>
              <a:t>algorithms</a:t>
            </a:r>
            <a:r>
              <a:rPr lang="es-MX" dirty="0"/>
              <a:t> to </a:t>
            </a:r>
            <a:r>
              <a:rPr lang="es-MX" dirty="0" err="1"/>
              <a:t>detect</a:t>
            </a:r>
            <a:r>
              <a:rPr lang="es-MX" dirty="0"/>
              <a:t> </a:t>
            </a:r>
            <a:r>
              <a:rPr lang="es-MX" dirty="0" err="1"/>
              <a:t>communities</a:t>
            </a:r>
            <a:r>
              <a:rPr lang="es-MX" dirty="0"/>
              <a:t>, </a:t>
            </a:r>
            <a:r>
              <a:rPr lang="es-MX" b="1" dirty="0" err="1">
                <a:solidFill>
                  <a:schemeClr val="accent1">
                    <a:lumMod val="50000"/>
                  </a:schemeClr>
                </a:solidFill>
              </a:rPr>
              <a:t>walktrap</a:t>
            </a:r>
            <a:r>
              <a:rPr lang="es-MX" b="1" dirty="0">
                <a:solidFill>
                  <a:schemeClr val="accent1">
                    <a:lumMod val="50000"/>
                  </a:schemeClr>
                </a:solidFill>
              </a:rPr>
              <a:t> </a:t>
            </a:r>
            <a:r>
              <a:rPr lang="es-MX" dirty="0" err="1"/>
              <a:t>being</a:t>
            </a:r>
            <a:r>
              <a:rPr lang="es-MX" dirty="0"/>
              <a:t> </a:t>
            </a:r>
            <a:r>
              <a:rPr lang="es-MX" dirty="0" err="1"/>
              <a:t>one</a:t>
            </a:r>
            <a:r>
              <a:rPr lang="es-MX" dirty="0"/>
              <a:t> of </a:t>
            </a:r>
            <a:r>
              <a:rPr lang="es-MX" dirty="0" err="1"/>
              <a:t>the</a:t>
            </a:r>
            <a:r>
              <a:rPr lang="es-MX" dirty="0"/>
              <a:t> </a:t>
            </a:r>
            <a:r>
              <a:rPr lang="es-MX" dirty="0" err="1"/>
              <a:t>most</a:t>
            </a:r>
            <a:r>
              <a:rPr lang="es-MX" dirty="0"/>
              <a:t> popular.</a:t>
            </a:r>
          </a:p>
          <a:p>
            <a:r>
              <a:rPr lang="es-MX" dirty="0"/>
              <a:t>I </a:t>
            </a:r>
            <a:r>
              <a:rPr lang="es-MX" dirty="0" err="1"/>
              <a:t>generates</a:t>
            </a:r>
            <a:r>
              <a:rPr lang="es-MX" dirty="0"/>
              <a:t> </a:t>
            </a:r>
            <a:r>
              <a:rPr lang="es-MX" dirty="0" err="1"/>
              <a:t>random</a:t>
            </a:r>
            <a:r>
              <a:rPr lang="es-MX" dirty="0"/>
              <a:t> </a:t>
            </a:r>
            <a:r>
              <a:rPr lang="es-MX" dirty="0" err="1"/>
              <a:t>paths</a:t>
            </a:r>
            <a:r>
              <a:rPr lang="es-MX" dirty="0"/>
              <a:t> </a:t>
            </a:r>
            <a:r>
              <a:rPr lang="es-MX" dirty="0" err="1"/>
              <a:t>between</a:t>
            </a:r>
            <a:r>
              <a:rPr lang="es-MX" dirty="0"/>
              <a:t> </a:t>
            </a:r>
            <a:r>
              <a:rPr lang="es-MX" dirty="0" err="1"/>
              <a:t>nodes</a:t>
            </a:r>
            <a:r>
              <a:rPr lang="es-MX" dirty="0"/>
              <a:t> to </a:t>
            </a:r>
            <a:r>
              <a:rPr lang="es-MX" dirty="0" err="1"/>
              <a:t>detect</a:t>
            </a:r>
            <a:r>
              <a:rPr lang="es-MX" dirty="0"/>
              <a:t> </a:t>
            </a:r>
            <a:r>
              <a:rPr lang="es-MX" dirty="0" err="1"/>
              <a:t>zones</a:t>
            </a:r>
            <a:r>
              <a:rPr lang="es-MX" dirty="0"/>
              <a:t> </a:t>
            </a:r>
            <a:r>
              <a:rPr lang="es-MX" dirty="0" err="1"/>
              <a:t>where</a:t>
            </a:r>
            <a:r>
              <a:rPr lang="es-MX" dirty="0"/>
              <a:t> </a:t>
            </a:r>
            <a:r>
              <a:rPr lang="es-MX" dirty="0" err="1"/>
              <a:t>it</a:t>
            </a:r>
            <a:r>
              <a:rPr lang="es-MX" dirty="0"/>
              <a:t> </a:t>
            </a:r>
            <a:r>
              <a:rPr lang="es-MX" dirty="0" err="1"/>
              <a:t>circulates</a:t>
            </a:r>
            <a:r>
              <a:rPr lang="es-MX" dirty="0"/>
              <a:t> more </a:t>
            </a:r>
            <a:r>
              <a:rPr lang="es-MX" dirty="0" err="1"/>
              <a:t>frequently</a:t>
            </a:r>
            <a:r>
              <a:rPr lang="es-MX" dirty="0"/>
              <a:t> </a:t>
            </a:r>
            <a:r>
              <a:rPr lang="es-MX" dirty="0" err="1"/>
              <a:t>within</a:t>
            </a:r>
            <a:r>
              <a:rPr lang="es-MX" dirty="0"/>
              <a:t> a </a:t>
            </a:r>
            <a:r>
              <a:rPr lang="es-MX" dirty="0" err="1"/>
              <a:t>group</a:t>
            </a:r>
            <a:r>
              <a:rPr lang="es-MX" dirty="0"/>
              <a:t> of </a:t>
            </a:r>
            <a:r>
              <a:rPr lang="es-MX" dirty="0" err="1"/>
              <a:t>nodes</a:t>
            </a:r>
            <a:r>
              <a:rPr lang="es-MX" dirty="0"/>
              <a:t>.</a:t>
            </a:r>
            <a:endParaRPr lang="en-US" dirty="0"/>
          </a:p>
        </p:txBody>
      </p:sp>
      <p:sp>
        <p:nvSpPr>
          <p:cNvPr id="6" name="TextBox 5">
            <a:extLst>
              <a:ext uri="{FF2B5EF4-FFF2-40B4-BE49-F238E27FC236}">
                <a16:creationId xmlns:a16="http://schemas.microsoft.com/office/drawing/2014/main" id="{AAE2B9AF-E049-48D2-B406-4E0C4A909051}"/>
              </a:ext>
            </a:extLst>
          </p:cNvPr>
          <p:cNvSpPr txBox="1"/>
          <p:nvPr/>
        </p:nvSpPr>
        <p:spPr>
          <a:xfrm>
            <a:off x="0" y="1332013"/>
            <a:ext cx="10505889" cy="461665"/>
          </a:xfrm>
          <a:prstGeom prst="rect">
            <a:avLst/>
          </a:prstGeom>
          <a:noFill/>
        </p:spPr>
        <p:txBody>
          <a:bodyPr wrap="none" rtlCol="0">
            <a:spAutoFit/>
          </a:bodyPr>
          <a:lstStyle/>
          <a:p>
            <a:r>
              <a:rPr lang="en-US" sz="2400" b="1" i="1" dirty="0">
                <a:solidFill>
                  <a:schemeClr val="bg2">
                    <a:lumMod val="50000"/>
                  </a:schemeClr>
                </a:solidFill>
              </a:rPr>
              <a:t>Communities: Many intra-community contacts and few inter-community contacts</a:t>
            </a:r>
          </a:p>
        </p:txBody>
      </p:sp>
    </p:spTree>
    <p:extLst>
      <p:ext uri="{BB962C8B-B14F-4D97-AF65-F5344CB8AC3E}">
        <p14:creationId xmlns:p14="http://schemas.microsoft.com/office/powerpoint/2010/main" val="264685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par>
                                <p:cTn id="14" presetID="42" presetClass="path" presetSubtype="0" accel="50000" decel="50000" fill="hold" nodeType="withEffect">
                                  <p:stCondLst>
                                    <p:cond delay="0"/>
                                  </p:stCondLst>
                                  <p:childTnLst>
                                    <p:animMotion origin="layout" path="M -0.17174 -0.15741 L -4.16667E-7 4.07407E-6 " pathEditMode="relative" rAng="0" ptsTypes="AA">
                                      <p:cBhvr>
                                        <p:cTn id="15" dur="500" fill="hold"/>
                                        <p:tgtEl>
                                          <p:spTgt spid="23"/>
                                        </p:tgtEl>
                                        <p:attrNameLst>
                                          <p:attrName>ppt_x</p:attrName>
                                          <p:attrName>ppt_y</p:attrName>
                                        </p:attrNameLst>
                                      </p:cBhvr>
                                      <p:rCtr x="8581"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5</a:t>
            </a:fld>
            <a:endParaRPr lang="en-US" dirty="0"/>
          </a:p>
        </p:txBody>
      </p:sp>
      <p:sp>
        <p:nvSpPr>
          <p:cNvPr id="5" name="TextBox 4">
            <a:extLst>
              <a:ext uri="{FF2B5EF4-FFF2-40B4-BE49-F238E27FC236}">
                <a16:creationId xmlns:a16="http://schemas.microsoft.com/office/drawing/2014/main" id="{77B88B52-F6D9-430B-BE2C-4FD5ED75108C}"/>
              </a:ext>
            </a:extLst>
          </p:cNvPr>
          <p:cNvSpPr txBox="1"/>
          <p:nvPr/>
        </p:nvSpPr>
        <p:spPr>
          <a:xfrm>
            <a:off x="237326" y="1247150"/>
            <a:ext cx="3848105" cy="523220"/>
          </a:xfrm>
          <a:prstGeom prst="rect">
            <a:avLst/>
          </a:prstGeom>
          <a:noFill/>
        </p:spPr>
        <p:txBody>
          <a:bodyPr wrap="none" rtlCol="0">
            <a:spAutoFit/>
          </a:bodyPr>
          <a:lstStyle/>
          <a:p>
            <a:r>
              <a:rPr lang="es-MX" sz="2800" dirty="0" err="1"/>
              <a:t>Model</a:t>
            </a:r>
            <a:r>
              <a:rPr lang="es-MX" sz="2800" dirty="0"/>
              <a:t> </a:t>
            </a:r>
            <a:r>
              <a:rPr lang="es-MX" sz="2800" dirty="0" err="1"/>
              <a:t>contact</a:t>
            </a:r>
            <a:r>
              <a:rPr lang="es-MX" sz="2800" dirty="0"/>
              <a:t> </a:t>
            </a:r>
            <a:r>
              <a:rPr lang="es-MX" sz="2800" dirty="0" err="1"/>
              <a:t>dynamics</a:t>
            </a:r>
            <a:r>
              <a:rPr lang="es-MX" sz="2800" dirty="0"/>
              <a:t>:</a:t>
            </a:r>
            <a:endParaRPr lang="en-US" sz="2800" dirty="0"/>
          </a:p>
        </p:txBody>
      </p:sp>
      <p:sp>
        <p:nvSpPr>
          <p:cNvPr id="7" name="TextBox 6">
            <a:extLst>
              <a:ext uri="{FF2B5EF4-FFF2-40B4-BE49-F238E27FC236}">
                <a16:creationId xmlns:a16="http://schemas.microsoft.com/office/drawing/2014/main" id="{F536865D-CAA6-487A-9FCC-34401138ED27}"/>
              </a:ext>
            </a:extLst>
          </p:cNvPr>
          <p:cNvSpPr txBox="1"/>
          <p:nvPr/>
        </p:nvSpPr>
        <p:spPr>
          <a:xfrm>
            <a:off x="2233224" y="5787470"/>
            <a:ext cx="6997941" cy="646331"/>
          </a:xfrm>
          <a:prstGeom prst="rect">
            <a:avLst/>
          </a:prstGeom>
          <a:noFill/>
        </p:spPr>
        <p:txBody>
          <a:bodyPr wrap="none" rtlCol="0">
            <a:spAutoFit/>
          </a:bodyPr>
          <a:lstStyle/>
          <a:p>
            <a:pPr marL="285750" indent="-285750">
              <a:buFont typeface="Arial" panose="020B0604020202020204" pitchFamily="34" charset="0"/>
              <a:buChar char="•"/>
            </a:pPr>
            <a:r>
              <a:rPr lang="es-MX" dirty="0" err="1"/>
              <a:t>Inference</a:t>
            </a:r>
            <a:r>
              <a:rPr lang="es-MX" dirty="0"/>
              <a:t>: </a:t>
            </a:r>
            <a:r>
              <a:rPr lang="es-MX" dirty="0" err="1"/>
              <a:t>Associations</a:t>
            </a:r>
            <a:r>
              <a:rPr lang="es-MX" dirty="0"/>
              <a:t> </a:t>
            </a:r>
            <a:r>
              <a:rPr lang="es-MX" dirty="0" err="1"/>
              <a:t>between</a:t>
            </a:r>
            <a:r>
              <a:rPr lang="es-MX" dirty="0"/>
              <a:t> </a:t>
            </a:r>
            <a:r>
              <a:rPr lang="es-MX" dirty="0" err="1"/>
              <a:t>attributes</a:t>
            </a:r>
            <a:r>
              <a:rPr lang="es-MX" dirty="0"/>
              <a:t> and </a:t>
            </a:r>
            <a:r>
              <a:rPr lang="es-MX" dirty="0" err="1"/>
              <a:t>activities</a:t>
            </a:r>
            <a:r>
              <a:rPr lang="es-MX" dirty="0"/>
              <a:t> in a </a:t>
            </a:r>
            <a:r>
              <a:rPr lang="es-MX" dirty="0" err="1"/>
              <a:t>network</a:t>
            </a:r>
            <a:endParaRPr lang="es-MX" dirty="0"/>
          </a:p>
          <a:p>
            <a:pPr marL="285750" indent="-285750">
              <a:buFont typeface="Arial" panose="020B0604020202020204" pitchFamily="34" charset="0"/>
              <a:buChar char="•"/>
            </a:pPr>
            <a:r>
              <a:rPr lang="es-MX" dirty="0" err="1"/>
              <a:t>Prediction</a:t>
            </a:r>
            <a:r>
              <a:rPr lang="es-MX" dirty="0"/>
              <a:t>: </a:t>
            </a:r>
            <a:r>
              <a:rPr lang="en-US" dirty="0"/>
              <a:t>Are there reproducible patterns that we can predict?</a:t>
            </a:r>
          </a:p>
        </p:txBody>
      </p:sp>
      <p:sp>
        <p:nvSpPr>
          <p:cNvPr id="8" name="Oval 7">
            <a:extLst>
              <a:ext uri="{FF2B5EF4-FFF2-40B4-BE49-F238E27FC236}">
                <a16:creationId xmlns:a16="http://schemas.microsoft.com/office/drawing/2014/main" id="{9980D1EF-DCD1-4F79-B30E-E54EBF154D8C}"/>
              </a:ext>
            </a:extLst>
          </p:cNvPr>
          <p:cNvSpPr/>
          <p:nvPr/>
        </p:nvSpPr>
        <p:spPr>
          <a:xfrm>
            <a:off x="4667111" y="469896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E3E9A9-0839-4F4C-9690-8207F251258E}"/>
              </a:ext>
            </a:extLst>
          </p:cNvPr>
          <p:cNvSpPr/>
          <p:nvPr/>
        </p:nvSpPr>
        <p:spPr>
          <a:xfrm rot="18948701">
            <a:off x="5283694" y="523374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5E5AB6-87DC-4E57-8FCC-3347FE45060F}"/>
              </a:ext>
            </a:extLst>
          </p:cNvPr>
          <p:cNvSpPr/>
          <p:nvPr/>
        </p:nvSpPr>
        <p:spPr>
          <a:xfrm rot="18434259">
            <a:off x="6659657" y="5021162"/>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916DE-3C54-449B-85C3-17B422913AF9}"/>
              </a:ext>
            </a:extLst>
          </p:cNvPr>
          <p:cNvSpPr/>
          <p:nvPr/>
        </p:nvSpPr>
        <p:spPr>
          <a:xfrm rot="20828378">
            <a:off x="7059303" y="4294959"/>
            <a:ext cx="312420" cy="312420"/>
          </a:xfrm>
          <a:prstGeom prst="ellipse">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A917E50-EECB-4896-85CB-ECDDA8911470}"/>
              </a:ext>
            </a:extLst>
          </p:cNvPr>
          <p:cNvSpPr/>
          <p:nvPr/>
        </p:nvSpPr>
        <p:spPr>
          <a:xfrm rot="3181082">
            <a:off x="4884007" y="3833581"/>
            <a:ext cx="312420" cy="312420"/>
          </a:xfrm>
          <a:prstGeom prst="ellipse">
            <a:avLst/>
          </a:prstGeom>
          <a:solidFill>
            <a:schemeClr val="accent4">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E99EC1E-2A4E-448F-B1C9-FB4189F910C7}"/>
              </a:ext>
            </a:extLst>
          </p:cNvPr>
          <p:cNvSpPr/>
          <p:nvPr/>
        </p:nvSpPr>
        <p:spPr>
          <a:xfrm rot="21031883">
            <a:off x="3831358" y="36776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E802D6-3B94-4893-8E22-3D3E9191FA07}"/>
              </a:ext>
            </a:extLst>
          </p:cNvPr>
          <p:cNvSpPr/>
          <p:nvPr/>
        </p:nvSpPr>
        <p:spPr>
          <a:xfrm>
            <a:off x="3866370" y="4451169"/>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5723843-D047-482C-B634-A35BB39B0831}"/>
              </a:ext>
            </a:extLst>
          </p:cNvPr>
          <p:cNvCxnSpPr>
            <a:cxnSpLocks/>
            <a:stCxn id="14" idx="6"/>
            <a:endCxn id="13" idx="3"/>
          </p:cNvCxnSpPr>
          <p:nvPr/>
        </p:nvCxnSpPr>
        <p:spPr>
          <a:xfrm>
            <a:off x="4141650" y="3808171"/>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59986B-4361-4804-A8A4-0129ED521BF0}"/>
              </a:ext>
            </a:extLst>
          </p:cNvPr>
          <p:cNvCxnSpPr>
            <a:cxnSpLocks/>
            <a:stCxn id="14" idx="4"/>
            <a:endCxn id="15" idx="0"/>
          </p:cNvCxnSpPr>
          <p:nvPr/>
        </p:nvCxnSpPr>
        <p:spPr>
          <a:xfrm>
            <a:off x="4013266" y="3987951"/>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82BBA1-FCAA-4DBC-82FE-D2944BEA8D35}"/>
              </a:ext>
            </a:extLst>
          </p:cNvPr>
          <p:cNvCxnSpPr>
            <a:cxnSpLocks/>
            <a:stCxn id="13" idx="5"/>
            <a:endCxn id="8" idx="0"/>
          </p:cNvCxnSpPr>
          <p:nvPr/>
        </p:nvCxnSpPr>
        <p:spPr>
          <a:xfrm flipH="1">
            <a:off x="4823321" y="4144474"/>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A6CA67F-30F5-4562-858C-AF4AE66B8782}"/>
              </a:ext>
            </a:extLst>
          </p:cNvPr>
          <p:cNvSpPr/>
          <p:nvPr/>
        </p:nvSpPr>
        <p:spPr>
          <a:xfrm rot="18848667">
            <a:off x="5470897" y="440869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A8996AE-91AF-4085-B9F1-BF0D4171A04F}"/>
              </a:ext>
            </a:extLst>
          </p:cNvPr>
          <p:cNvCxnSpPr>
            <a:cxnSpLocks/>
            <a:stCxn id="13" idx="6"/>
            <a:endCxn id="19" idx="0"/>
          </p:cNvCxnSpPr>
          <p:nvPr/>
        </p:nvCxnSpPr>
        <p:spPr>
          <a:xfrm>
            <a:off x="5134187" y="4114575"/>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A5CAB20-E359-44DC-B54F-BDE4F94A5A6A}"/>
              </a:ext>
            </a:extLst>
          </p:cNvPr>
          <p:cNvSpPr/>
          <p:nvPr/>
        </p:nvSpPr>
        <p:spPr>
          <a:xfrm rot="15721364">
            <a:off x="5950592" y="3191522"/>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D0C4E48-0A5A-417E-B8C8-D4E9445CFF50}"/>
              </a:ext>
            </a:extLst>
          </p:cNvPr>
          <p:cNvCxnSpPr>
            <a:cxnSpLocks/>
            <a:stCxn id="13" idx="0"/>
            <a:endCxn id="21" idx="0"/>
          </p:cNvCxnSpPr>
          <p:nvPr/>
        </p:nvCxnSpPr>
        <p:spPr>
          <a:xfrm flipV="1">
            <a:off x="5165001" y="3369411"/>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A80E36-CECE-42BB-A14E-6125D1BA31DD}"/>
              </a:ext>
            </a:extLst>
          </p:cNvPr>
          <p:cNvCxnSpPr>
            <a:cxnSpLocks/>
            <a:stCxn id="8" idx="5"/>
            <a:endCxn id="10" idx="0"/>
          </p:cNvCxnSpPr>
          <p:nvPr/>
        </p:nvCxnSpPr>
        <p:spPr>
          <a:xfrm>
            <a:off x="4933778" y="4965630"/>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A7A498-6DA3-4F91-8B28-D7ED1AFF9851}"/>
              </a:ext>
            </a:extLst>
          </p:cNvPr>
          <p:cNvCxnSpPr>
            <a:cxnSpLocks/>
            <a:stCxn id="21" idx="3"/>
            <a:endCxn id="12" idx="1"/>
          </p:cNvCxnSpPr>
          <p:nvPr/>
        </p:nvCxnSpPr>
        <p:spPr>
          <a:xfrm>
            <a:off x="6231519" y="3441791"/>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DEA825-156F-4CA2-9866-0A1EC872CEB9}"/>
              </a:ext>
            </a:extLst>
          </p:cNvPr>
          <p:cNvCxnSpPr>
            <a:cxnSpLocks/>
            <a:stCxn id="11" idx="6"/>
            <a:endCxn id="12" idx="3"/>
          </p:cNvCxnSpPr>
          <p:nvPr/>
        </p:nvCxnSpPr>
        <p:spPr>
          <a:xfrm flipV="1">
            <a:off x="6910393" y="4583440"/>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46B7707-656E-45E8-A540-4A140A9470BE}"/>
              </a:ext>
            </a:extLst>
          </p:cNvPr>
          <p:cNvSpPr/>
          <p:nvPr/>
        </p:nvSpPr>
        <p:spPr>
          <a:xfrm rot="281712">
            <a:off x="7097576" y="3416524"/>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8507552-18A3-4B63-9388-9136FE04D9C1}"/>
              </a:ext>
            </a:extLst>
          </p:cNvPr>
          <p:cNvCxnSpPr>
            <a:cxnSpLocks/>
            <a:stCxn id="26" idx="4"/>
            <a:endCxn id="12" idx="0"/>
          </p:cNvCxnSpPr>
          <p:nvPr/>
        </p:nvCxnSpPr>
        <p:spPr>
          <a:xfrm flipH="1">
            <a:off x="7180744" y="3728420"/>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2D07687-283E-4B8B-A7AE-131CCE35A168}"/>
              </a:ext>
            </a:extLst>
          </p:cNvPr>
          <p:cNvSpPr/>
          <p:nvPr/>
        </p:nvSpPr>
        <p:spPr>
          <a:xfrm rot="1467388">
            <a:off x="7727697" y="4781304"/>
            <a:ext cx="312420" cy="3124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591106E-8AF4-43A0-86D3-255E344284BB}"/>
              </a:ext>
            </a:extLst>
          </p:cNvPr>
          <p:cNvCxnSpPr>
            <a:cxnSpLocks/>
            <a:stCxn id="12" idx="5"/>
            <a:endCxn id="28" idx="2"/>
          </p:cNvCxnSpPr>
          <p:nvPr/>
        </p:nvCxnSpPr>
        <p:spPr>
          <a:xfrm>
            <a:off x="7347784" y="4534270"/>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58E9AD0-A3F9-4613-B1D9-E575CD162F01}"/>
              </a:ext>
            </a:extLst>
          </p:cNvPr>
          <p:cNvGrpSpPr/>
          <p:nvPr/>
        </p:nvGrpSpPr>
        <p:grpSpPr>
          <a:xfrm>
            <a:off x="7788085" y="2827566"/>
            <a:ext cx="583560" cy="687576"/>
            <a:chOff x="4659000" y="2200119"/>
            <a:chExt cx="583560" cy="687576"/>
          </a:xfrm>
        </p:grpSpPr>
        <p:sp>
          <p:nvSpPr>
            <p:cNvPr id="32" name="Rectangle 31">
              <a:extLst>
                <a:ext uri="{FF2B5EF4-FFF2-40B4-BE49-F238E27FC236}">
                  <a16:creationId xmlns:a16="http://schemas.microsoft.com/office/drawing/2014/main" id="{97078E3D-537C-4CC4-959B-864998654CD9}"/>
                </a:ext>
              </a:extLst>
            </p:cNvPr>
            <p:cNvSpPr/>
            <p:nvPr/>
          </p:nvSpPr>
          <p:spPr>
            <a:xfrm>
              <a:off x="4659000" y="2200119"/>
              <a:ext cx="583560" cy="68757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2CC21B2-F69E-4218-8300-DE93C3DB9ADE}"/>
                </a:ext>
              </a:extLst>
            </p:cNvPr>
            <p:cNvGrpSpPr/>
            <p:nvPr/>
          </p:nvGrpSpPr>
          <p:grpSpPr>
            <a:xfrm>
              <a:off x="4701460" y="2200119"/>
              <a:ext cx="473833" cy="687576"/>
              <a:chOff x="4701460" y="2200119"/>
              <a:chExt cx="473833" cy="687576"/>
            </a:xfrm>
          </p:grpSpPr>
          <p:sp>
            <p:nvSpPr>
              <p:cNvPr id="34" name="Oval 33">
                <a:extLst>
                  <a:ext uri="{FF2B5EF4-FFF2-40B4-BE49-F238E27FC236}">
                    <a16:creationId xmlns:a16="http://schemas.microsoft.com/office/drawing/2014/main" id="{D24789B3-079A-419B-802E-334161632C17}"/>
                  </a:ext>
                </a:extLst>
              </p:cNvPr>
              <p:cNvSpPr/>
              <p:nvPr/>
            </p:nvSpPr>
            <p:spPr>
              <a:xfrm>
                <a:off x="4701460" y="2292239"/>
                <a:ext cx="190310" cy="1903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4671C00-9B6F-4CA7-B01C-2AFC214E5B02}"/>
                  </a:ext>
                </a:extLst>
              </p:cNvPr>
              <p:cNvSpPr/>
              <p:nvPr/>
            </p:nvSpPr>
            <p:spPr>
              <a:xfrm>
                <a:off x="4706275" y="2607874"/>
                <a:ext cx="190310" cy="19031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4ED23E2-DF98-4D7F-9484-79E47F8D964A}"/>
                  </a:ext>
                </a:extLst>
              </p:cNvPr>
              <p:cNvSpPr txBox="1"/>
              <p:nvPr/>
            </p:nvSpPr>
            <p:spPr>
              <a:xfrm>
                <a:off x="4873607" y="2200119"/>
                <a:ext cx="301686" cy="369332"/>
              </a:xfrm>
              <a:prstGeom prst="rect">
                <a:avLst/>
              </a:prstGeom>
              <a:noFill/>
            </p:spPr>
            <p:txBody>
              <a:bodyPr wrap="none" rtlCol="0">
                <a:spAutoFit/>
              </a:bodyPr>
              <a:lstStyle/>
              <a:p>
                <a:r>
                  <a:rPr lang="es-MX" dirty="0"/>
                  <a:t>1</a:t>
                </a:r>
                <a:endParaRPr lang="en-US" dirty="0"/>
              </a:p>
            </p:txBody>
          </p:sp>
          <p:sp>
            <p:nvSpPr>
              <p:cNvPr id="37" name="TextBox 36">
                <a:extLst>
                  <a:ext uri="{FF2B5EF4-FFF2-40B4-BE49-F238E27FC236}">
                    <a16:creationId xmlns:a16="http://schemas.microsoft.com/office/drawing/2014/main" id="{F58BC6E6-95B5-4AAE-9AAD-4B4D17255386}"/>
                  </a:ext>
                </a:extLst>
              </p:cNvPr>
              <p:cNvSpPr txBox="1"/>
              <p:nvPr/>
            </p:nvSpPr>
            <p:spPr>
              <a:xfrm>
                <a:off x="4873607" y="2518363"/>
                <a:ext cx="301686" cy="369332"/>
              </a:xfrm>
              <a:prstGeom prst="rect">
                <a:avLst/>
              </a:prstGeom>
              <a:noFill/>
            </p:spPr>
            <p:txBody>
              <a:bodyPr wrap="none" rtlCol="0">
                <a:spAutoFit/>
              </a:bodyPr>
              <a:lstStyle/>
              <a:p>
                <a:r>
                  <a:rPr lang="es-MX" dirty="0"/>
                  <a:t>0</a:t>
                </a:r>
                <a:endParaRPr lang="en-US" dirty="0"/>
              </a:p>
            </p:txBody>
          </p:sp>
        </p:grpSp>
      </p:grpSp>
      <p:sp>
        <p:nvSpPr>
          <p:cNvPr id="38" name="Title 1">
            <a:extLst>
              <a:ext uri="{FF2B5EF4-FFF2-40B4-BE49-F238E27FC236}">
                <a16:creationId xmlns:a16="http://schemas.microsoft.com/office/drawing/2014/main" id="{49EE011A-27D1-4463-B7D2-279B385B28FB}"/>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Why</a:t>
            </a:r>
            <a:r>
              <a:rPr lang="es-MX" dirty="0"/>
              <a:t> </a:t>
            </a:r>
            <a:r>
              <a:rPr lang="es-MX" dirty="0" err="1"/>
              <a:t>represent</a:t>
            </a:r>
            <a:r>
              <a:rPr lang="es-MX" dirty="0"/>
              <a:t> </a:t>
            </a:r>
            <a:r>
              <a:rPr lang="es-MX" dirty="0" err="1"/>
              <a:t>events</a:t>
            </a:r>
            <a:r>
              <a:rPr lang="es-MX" dirty="0"/>
              <a:t> in a </a:t>
            </a:r>
            <a:r>
              <a:rPr lang="es-MX" dirty="0" err="1"/>
              <a:t>network</a:t>
            </a:r>
            <a:r>
              <a:rPr lang="es-MX" dirty="0"/>
              <a:t>?</a:t>
            </a:r>
          </a:p>
        </p:txBody>
      </p:sp>
    </p:spTree>
    <p:extLst>
      <p:ext uri="{BB962C8B-B14F-4D97-AF65-F5344CB8AC3E}">
        <p14:creationId xmlns:p14="http://schemas.microsoft.com/office/powerpoint/2010/main" val="4070164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E36456F-9002-4C9F-9911-3B01D6889389}"/>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000" dirty="0">
                <a:solidFill>
                  <a:srgbClr val="FFFFFF"/>
                </a:solidFill>
                <a:latin typeface="Arial" charset="0"/>
                <a:ea typeface="ＭＳ Ｐゴシック" pitchFamily="34" charset="-128"/>
                <a:cs typeface="Arial" charset="0"/>
              </a:rPr>
              <a:t>Limitations of static network analysis and graph</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val="0"/>
              </a:ext>
            </a:extLst>
          </a:blip>
          <a:srcRect l="3768" t="4059" r="3479" b="3623"/>
          <a:stretch/>
        </p:blipFill>
        <p:spPr>
          <a:xfrm>
            <a:off x="6624823" y="1179736"/>
            <a:ext cx="5480091" cy="5454403"/>
          </a:xfrm>
          <a:prstGeom prst="rect">
            <a:avLst/>
          </a:prstGeom>
        </p:spPr>
      </p:pic>
      <p:sp>
        <p:nvSpPr>
          <p:cNvPr id="3" name="Content Placeholder 2"/>
          <p:cNvSpPr>
            <a:spLocks noGrp="1"/>
          </p:cNvSpPr>
          <p:nvPr>
            <p:ph idx="1"/>
          </p:nvPr>
        </p:nvSpPr>
        <p:spPr>
          <a:xfrm>
            <a:off x="838200" y="1175657"/>
            <a:ext cx="5578929" cy="5001306"/>
          </a:xfrm>
        </p:spPr>
        <p:txBody>
          <a:bodyPr/>
          <a:lstStyle/>
          <a:p>
            <a:r>
              <a:rPr lang="en-US" dirty="0"/>
              <a:t>Network size and legibility</a:t>
            </a:r>
          </a:p>
          <a:p>
            <a:r>
              <a:rPr lang="en-US" dirty="0"/>
              <a:t>No visible timeline in a static network</a:t>
            </a:r>
          </a:p>
          <a:p>
            <a:r>
              <a:rPr lang="en-US" dirty="0"/>
              <a:t>Doesn’t take into account spatial characteristics</a:t>
            </a:r>
          </a:p>
          <a:p>
            <a:pPr lvl="1"/>
            <a:r>
              <a:rPr lang="en-US" dirty="0"/>
              <a:t>Location based on network algorithm</a:t>
            </a:r>
          </a:p>
        </p:txBody>
      </p:sp>
    </p:spTree>
    <p:extLst>
      <p:ext uri="{BB962C8B-B14F-4D97-AF65-F5344CB8AC3E}">
        <p14:creationId xmlns:p14="http://schemas.microsoft.com/office/powerpoint/2010/main" val="1374258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671" y="1094092"/>
            <a:ext cx="4318262" cy="5001306"/>
          </a:xfrm>
        </p:spPr>
        <p:txBody>
          <a:bodyPr/>
          <a:lstStyle/>
          <a:p>
            <a:r>
              <a:rPr lang="en-US" dirty="0"/>
              <a:t>Mean distance</a:t>
            </a:r>
          </a:p>
          <a:p>
            <a:pPr lvl="1"/>
            <a:r>
              <a:rPr lang="en-US" dirty="0"/>
              <a:t>Euclidian vs real distance?</a:t>
            </a:r>
          </a:p>
          <a:p>
            <a:pPr lvl="1"/>
            <a:r>
              <a:rPr lang="en-US" dirty="0"/>
              <a:t>In km or travel time?</a:t>
            </a:r>
          </a:p>
        </p:txBody>
      </p:sp>
      <p:pic>
        <p:nvPicPr>
          <p:cNvPr id="2" name="Picture 1"/>
          <p:cNvPicPr>
            <a:picLocks noChangeAspect="1"/>
          </p:cNvPicPr>
          <p:nvPr/>
        </p:nvPicPr>
        <p:blipFill>
          <a:blip r:embed="rId3"/>
          <a:stretch>
            <a:fillRect/>
          </a:stretch>
        </p:blipFill>
        <p:spPr>
          <a:xfrm>
            <a:off x="319487" y="2575210"/>
            <a:ext cx="9184470" cy="4156219"/>
          </a:xfrm>
          <a:prstGeom prst="rect">
            <a:avLst/>
          </a:prstGeom>
        </p:spPr>
      </p:pic>
      <p:sp>
        <p:nvSpPr>
          <p:cNvPr id="8" name="Content Placeholder 2"/>
          <p:cNvSpPr txBox="1">
            <a:spLocks/>
          </p:cNvSpPr>
          <p:nvPr/>
        </p:nvSpPr>
        <p:spPr>
          <a:xfrm>
            <a:off x="7530271" y="1065704"/>
            <a:ext cx="4096066" cy="252904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Spatial clustering</a:t>
            </a:r>
          </a:p>
          <a:p>
            <a:pPr lvl="1"/>
            <a:r>
              <a:rPr lang="en-US" dirty="0"/>
              <a:t>Of nodes</a:t>
            </a:r>
          </a:p>
          <a:p>
            <a:pPr lvl="1"/>
            <a:r>
              <a:rPr lang="en-US" dirty="0"/>
              <a:t>Of node attributes</a:t>
            </a:r>
          </a:p>
          <a:p>
            <a:pPr lvl="1"/>
            <a:r>
              <a:rPr lang="en-US" dirty="0"/>
              <a:t>Of edge extremities</a:t>
            </a:r>
          </a:p>
          <a:p>
            <a:pPr lvl="1"/>
            <a:r>
              <a:rPr lang="en-US" dirty="0"/>
              <a:t>Of traffic</a:t>
            </a:r>
          </a:p>
          <a:p>
            <a:pPr lvl="1"/>
            <a:r>
              <a:rPr lang="en-US" dirty="0"/>
              <a:t>Communities</a:t>
            </a:r>
          </a:p>
        </p:txBody>
      </p:sp>
      <p:sp>
        <p:nvSpPr>
          <p:cNvPr id="9" name="Oval 8"/>
          <p:cNvSpPr/>
          <p:nvPr/>
        </p:nvSpPr>
        <p:spPr>
          <a:xfrm>
            <a:off x="1130126" y="3105082"/>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99608" y="3322137"/>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888671" y="4577729"/>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6"/>
            <a:endCxn id="10" idx="2"/>
          </p:cNvCxnSpPr>
          <p:nvPr/>
        </p:nvCxnSpPr>
        <p:spPr>
          <a:xfrm>
            <a:off x="1287144" y="3180672"/>
            <a:ext cx="3412464" cy="2170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1"/>
          </p:cNvCxnSpPr>
          <p:nvPr/>
        </p:nvCxnSpPr>
        <p:spPr>
          <a:xfrm>
            <a:off x="4856626" y="3397727"/>
            <a:ext cx="4055040" cy="1202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Spatial considerations</a:t>
            </a:r>
          </a:p>
        </p:txBody>
      </p:sp>
      <p:cxnSp>
        <p:nvCxnSpPr>
          <p:cNvPr id="5" name="Koppling: böjd 4">
            <a:extLst>
              <a:ext uri="{FF2B5EF4-FFF2-40B4-BE49-F238E27FC236}">
                <a16:creationId xmlns:a16="http://schemas.microsoft.com/office/drawing/2014/main" id="{79C7A47F-C389-42B0-A361-4BC8A48981AB}"/>
              </a:ext>
            </a:extLst>
          </p:cNvPr>
          <p:cNvCxnSpPr>
            <a:stCxn id="9" idx="5"/>
            <a:endCxn id="11" idx="3"/>
          </p:cNvCxnSpPr>
          <p:nvPr/>
        </p:nvCxnSpPr>
        <p:spPr>
          <a:xfrm rot="16200000" flipH="1">
            <a:off x="4351584" y="146686"/>
            <a:ext cx="1472647" cy="7647517"/>
          </a:xfrm>
          <a:prstGeom prst="curvedConnector3">
            <a:avLst>
              <a:gd name="adj1" fmla="val 11702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Pil: sparr 5">
            <a:extLst>
              <a:ext uri="{FF2B5EF4-FFF2-40B4-BE49-F238E27FC236}">
                <a16:creationId xmlns:a16="http://schemas.microsoft.com/office/drawing/2014/main" id="{F536037B-730B-4F6A-88A2-ADD2E21032FD}"/>
              </a:ext>
            </a:extLst>
          </p:cNvPr>
          <p:cNvSpPr/>
          <p:nvPr/>
        </p:nvSpPr>
        <p:spPr>
          <a:xfrm>
            <a:off x="5678074" y="4760216"/>
            <a:ext cx="308224" cy="367003"/>
          </a:xfrm>
          <a:prstGeom prst="chevro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4" name="Cylinder 13">
            <a:extLst>
              <a:ext uri="{FF2B5EF4-FFF2-40B4-BE49-F238E27FC236}">
                <a16:creationId xmlns:a16="http://schemas.microsoft.com/office/drawing/2014/main" id="{58BC35F6-C712-4B60-B7A5-5BBC2161E660}"/>
              </a:ext>
            </a:extLst>
          </p:cNvPr>
          <p:cNvSpPr/>
          <p:nvPr/>
        </p:nvSpPr>
        <p:spPr>
          <a:xfrm rot="5400000">
            <a:off x="5764954" y="4662612"/>
            <a:ext cx="107287" cy="554804"/>
          </a:xfrm>
          <a:prstGeom prst="ca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Pil: sparr 16">
            <a:extLst>
              <a:ext uri="{FF2B5EF4-FFF2-40B4-BE49-F238E27FC236}">
                <a16:creationId xmlns:a16="http://schemas.microsoft.com/office/drawing/2014/main" id="{44B3C92B-61E5-4BE7-BB44-F16D8DAAB7FA}"/>
              </a:ext>
            </a:extLst>
          </p:cNvPr>
          <p:cNvSpPr/>
          <p:nvPr/>
        </p:nvSpPr>
        <p:spPr>
          <a:xfrm>
            <a:off x="5486344" y="4838704"/>
            <a:ext cx="109702" cy="202618"/>
          </a:xfrm>
          <a:prstGeom prst="chevro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8" name="Oval 8">
            <a:extLst>
              <a:ext uri="{FF2B5EF4-FFF2-40B4-BE49-F238E27FC236}">
                <a16:creationId xmlns:a16="http://schemas.microsoft.com/office/drawing/2014/main" id="{B6FCB643-CAA9-4E8E-9F1A-0A318C8FE8EB}"/>
              </a:ext>
            </a:extLst>
          </p:cNvPr>
          <p:cNvSpPr/>
          <p:nvPr/>
        </p:nvSpPr>
        <p:spPr>
          <a:xfrm>
            <a:off x="614379" y="3158530"/>
            <a:ext cx="157018" cy="1511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72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Questions</a:t>
            </a:r>
            <a:r>
              <a:rPr lang="es-MX" dirty="0"/>
              <a:t>?</a:t>
            </a:r>
            <a:endParaRPr lang="en-US" dirty="0"/>
          </a:p>
        </p:txBody>
      </p:sp>
      <p:sp>
        <p:nvSpPr>
          <p:cNvPr id="2" name="Slide Number Placeholder 1">
            <a:extLst>
              <a:ext uri="{FF2B5EF4-FFF2-40B4-BE49-F238E27FC236}">
                <a16:creationId xmlns:a16="http://schemas.microsoft.com/office/drawing/2014/main" id="{2EB50DD3-AB4C-472F-87CB-AA56E355C093}"/>
              </a:ext>
            </a:extLst>
          </p:cNvPr>
          <p:cNvSpPr>
            <a:spLocks noGrp="1"/>
          </p:cNvSpPr>
          <p:nvPr>
            <p:ph type="sldNum" sz="quarter" idx="12"/>
          </p:nvPr>
        </p:nvSpPr>
        <p:spPr>
          <a:xfrm>
            <a:off x="8610600" y="6356350"/>
            <a:ext cx="2743200" cy="365125"/>
          </a:xfrm>
        </p:spPr>
        <p:txBody>
          <a:bodyPr/>
          <a:lstStyle/>
          <a:p>
            <a:fld id="{03C50632-69A4-4CE9-BD5E-CBE041F059D6}" type="slidenum">
              <a:rPr lang="en-US" smtClean="0"/>
              <a:t>52</a:t>
            </a:fld>
            <a:endParaRPr lang="en-US"/>
          </a:p>
        </p:txBody>
      </p:sp>
      <p:sp>
        <p:nvSpPr>
          <p:cNvPr id="6" name="Rectangle 5">
            <a:extLst>
              <a:ext uri="{FF2B5EF4-FFF2-40B4-BE49-F238E27FC236}">
                <a16:creationId xmlns:a16="http://schemas.microsoft.com/office/drawing/2014/main" id="{0544427B-0FCA-4B60-9ABD-D1A04C96FFE6}"/>
              </a:ext>
            </a:extLst>
          </p:cNvPr>
          <p:cNvSpPr/>
          <p:nvPr/>
        </p:nvSpPr>
        <p:spPr>
          <a:xfrm>
            <a:off x="268457" y="5987018"/>
            <a:ext cx="5352940" cy="646331"/>
          </a:xfrm>
          <a:prstGeom prst="rect">
            <a:avLst/>
          </a:prstGeom>
        </p:spPr>
        <p:txBody>
          <a:bodyPr wrap="none">
            <a:spAutoFit/>
          </a:bodyPr>
          <a:lstStyle/>
          <a:p>
            <a:pPr fontAlgn="base">
              <a:spcBef>
                <a:spcPct val="0"/>
              </a:spcBef>
              <a:spcAft>
                <a:spcPct val="0"/>
              </a:spcAft>
            </a:pPr>
            <a:r>
              <a:rPr lang="en-US" dirty="0">
                <a:solidFill>
                  <a:prstClr val="black"/>
                </a:solidFill>
                <a:latin typeface="Arial Nova" panose="020B0504020202020204" pitchFamily="34" charset="0"/>
                <a:cs typeface="Arial" pitchFamily="34" charset="0"/>
              </a:rPr>
              <a:t>Contact: </a:t>
            </a:r>
            <a:r>
              <a:rPr lang="en-US" dirty="0">
                <a:solidFill>
                  <a:prstClr val="black"/>
                </a:solidFill>
                <a:latin typeface="Arial Nova" panose="020B0504020202020204" pitchFamily="34" charset="0"/>
                <a:cs typeface="Arial" pitchFamily="34" charset="0"/>
                <a:hlinkClick r:id="rId3"/>
              </a:rPr>
              <a:t>jpgo@ucdavis.edu</a:t>
            </a:r>
            <a:r>
              <a:rPr lang="en-US" dirty="0">
                <a:solidFill>
                  <a:prstClr val="black"/>
                </a:solidFill>
                <a:latin typeface="Arial Nova" panose="020B0504020202020204" pitchFamily="34" charset="0"/>
                <a:cs typeface="Arial" pitchFamily="34" charset="0"/>
              </a:rPr>
              <a:t>, </a:t>
            </a:r>
            <a:r>
              <a:rPr lang="en-US" u="sng" dirty="0">
                <a:solidFill>
                  <a:srgbClr val="0070C0"/>
                </a:solidFill>
                <a:latin typeface="Arial Nova" panose="020B0504020202020204" pitchFamily="34" charset="0"/>
                <a:cs typeface="Arial" pitchFamily="34" charset="0"/>
              </a:rPr>
              <a:t>jerome.baron@sva.se</a:t>
            </a:r>
          </a:p>
          <a:p>
            <a:pPr fontAlgn="base">
              <a:spcBef>
                <a:spcPct val="0"/>
              </a:spcBef>
              <a:spcAft>
                <a:spcPct val="0"/>
              </a:spcAft>
            </a:pPr>
            <a:r>
              <a:rPr lang="en-US" dirty="0">
                <a:solidFill>
                  <a:prstClr val="black"/>
                </a:solidFill>
                <a:latin typeface="Arial Nova" panose="020B0504020202020204" pitchFamily="34" charset="0"/>
                <a:cs typeface="Arial" pitchFamily="34" charset="0"/>
              </a:rPr>
              <a:t>jpablo91.github.io</a:t>
            </a:r>
          </a:p>
        </p:txBody>
      </p:sp>
    </p:spTree>
    <p:extLst>
      <p:ext uri="{BB962C8B-B14F-4D97-AF65-F5344CB8AC3E}">
        <p14:creationId xmlns:p14="http://schemas.microsoft.com/office/powerpoint/2010/main" val="67794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Questions</a:t>
            </a:r>
            <a:r>
              <a:rPr lang="en-US" dirty="0"/>
              <a:t>?</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53</a:t>
            </a:fld>
            <a:endParaRPr lang="en-US" dirty="0"/>
          </a:p>
        </p:txBody>
      </p:sp>
      <p:sp>
        <p:nvSpPr>
          <p:cNvPr id="25" name="Oval 24">
            <a:extLst>
              <a:ext uri="{FF2B5EF4-FFF2-40B4-BE49-F238E27FC236}">
                <a16:creationId xmlns:a16="http://schemas.microsoft.com/office/drawing/2014/main" id="{E4882775-8459-43F6-A855-25B34D8D8D1F}"/>
              </a:ext>
            </a:extLst>
          </p:cNvPr>
          <p:cNvSpPr/>
          <p:nvPr/>
        </p:nvSpPr>
        <p:spPr>
          <a:xfrm>
            <a:off x="1575389" y="391888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BB084E-8085-4C30-BD0E-E0B1F25F7D54}"/>
              </a:ext>
            </a:extLst>
          </p:cNvPr>
          <p:cNvSpPr/>
          <p:nvPr/>
        </p:nvSpPr>
        <p:spPr>
          <a:xfrm rot="3181082">
            <a:off x="1592685" y="3013406"/>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734EF4-B183-497B-9BF8-A43EDBCECEB8}"/>
              </a:ext>
            </a:extLst>
          </p:cNvPr>
          <p:cNvSpPr/>
          <p:nvPr/>
        </p:nvSpPr>
        <p:spPr>
          <a:xfrm rot="21031883">
            <a:off x="540949" y="301340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0FF6E1-22AF-40C1-ACF6-D35613A69737}"/>
              </a:ext>
            </a:extLst>
          </p:cNvPr>
          <p:cNvSpPr/>
          <p:nvPr/>
        </p:nvSpPr>
        <p:spPr>
          <a:xfrm>
            <a:off x="564519" y="3918881"/>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83B580A-9BE4-4D14-9D03-C03B93A14706}"/>
              </a:ext>
            </a:extLst>
          </p:cNvPr>
          <p:cNvCxnSpPr>
            <a:cxnSpLocks/>
            <a:stCxn id="30" idx="6"/>
            <a:endCxn id="29" idx="3"/>
          </p:cNvCxnSpPr>
          <p:nvPr/>
        </p:nvCxnSpPr>
        <p:spPr>
          <a:xfrm>
            <a:off x="851241" y="3143919"/>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836EAA-F8C7-4B9A-9105-12E84DB83718}"/>
              </a:ext>
            </a:extLst>
          </p:cNvPr>
          <p:cNvCxnSpPr>
            <a:cxnSpLocks/>
            <a:stCxn id="30" idx="4"/>
            <a:endCxn id="31" idx="0"/>
          </p:cNvCxnSpPr>
          <p:nvPr/>
        </p:nvCxnSpPr>
        <p:spPr>
          <a:xfrm flipH="1">
            <a:off x="720729" y="3323699"/>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047E2C-74B8-412D-A40C-2B4A25C788D6}"/>
              </a:ext>
            </a:extLst>
          </p:cNvPr>
          <p:cNvCxnSpPr>
            <a:cxnSpLocks/>
            <a:stCxn id="29" idx="5"/>
            <a:endCxn id="25" idx="0"/>
          </p:cNvCxnSpPr>
          <p:nvPr/>
        </p:nvCxnSpPr>
        <p:spPr>
          <a:xfrm>
            <a:off x="1727106" y="3324299"/>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97CAA5F-04F4-408F-88B2-8B74A12BB307}"/>
              </a:ext>
            </a:extLst>
          </p:cNvPr>
          <p:cNvSpPr/>
          <p:nvPr/>
        </p:nvSpPr>
        <p:spPr>
          <a:xfrm rot="18848667">
            <a:off x="2387257" y="3533086"/>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714A174-DEB5-4667-B24E-4B80B5C7653D}"/>
              </a:ext>
            </a:extLst>
          </p:cNvPr>
          <p:cNvCxnSpPr>
            <a:cxnSpLocks/>
            <a:stCxn id="29" idx="6"/>
            <a:endCxn id="35" idx="0"/>
          </p:cNvCxnSpPr>
          <p:nvPr/>
        </p:nvCxnSpPr>
        <p:spPr>
          <a:xfrm>
            <a:off x="1842865" y="3294400"/>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606402E-9A4D-4AF2-B47B-5ABEC5A7D142}"/>
              </a:ext>
            </a:extLst>
          </p:cNvPr>
          <p:cNvSpPr/>
          <p:nvPr/>
        </p:nvSpPr>
        <p:spPr>
          <a:xfrm rot="15721364">
            <a:off x="2303603" y="267672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CA49464-2CED-44A8-B601-FCCA09423DF1}"/>
              </a:ext>
            </a:extLst>
          </p:cNvPr>
          <p:cNvCxnSpPr>
            <a:cxnSpLocks/>
            <a:stCxn id="29" idx="0"/>
            <a:endCxn id="37" idx="0"/>
          </p:cNvCxnSpPr>
          <p:nvPr/>
        </p:nvCxnSpPr>
        <p:spPr>
          <a:xfrm flipV="1">
            <a:off x="1873679" y="2854611"/>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65C8C3-7E8D-4C2F-8461-29395000657B}"/>
              </a:ext>
            </a:extLst>
          </p:cNvPr>
          <p:cNvCxnSpPr>
            <a:cxnSpLocks/>
            <a:stCxn id="25" idx="2"/>
            <a:endCxn id="31" idx="6"/>
          </p:cNvCxnSpPr>
          <p:nvPr/>
        </p:nvCxnSpPr>
        <p:spPr>
          <a:xfrm flipH="1">
            <a:off x="876939" y="4075091"/>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ABB47E-0AE7-441B-9859-FCD06D35E48C}"/>
              </a:ext>
            </a:extLst>
          </p:cNvPr>
          <p:cNvCxnSpPr>
            <a:cxnSpLocks/>
            <a:stCxn id="25" idx="1"/>
            <a:endCxn id="30" idx="5"/>
          </p:cNvCxnSpPr>
          <p:nvPr/>
        </p:nvCxnSpPr>
        <p:spPr>
          <a:xfrm flipH="1" flipV="1">
            <a:off x="824282" y="3260398"/>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9C31CC59-2923-40C2-8374-2A7B22CF4E47}"/>
              </a:ext>
            </a:extLst>
          </p:cNvPr>
          <p:cNvSpPr/>
          <p:nvPr/>
        </p:nvSpPr>
        <p:spPr>
          <a:xfrm>
            <a:off x="347240" y="2734684"/>
            <a:ext cx="1898248" cy="1909823"/>
          </a:xfrm>
          <a:custGeom>
            <a:avLst/>
            <a:gdLst>
              <a:gd name="connsiteX0" fmla="*/ 0 w 1898248"/>
              <a:gd name="connsiteY0" fmla="*/ 1122744 h 1909823"/>
              <a:gd name="connsiteX1" fmla="*/ 0 w 1898248"/>
              <a:gd name="connsiteY1" fmla="*/ 0 h 1909823"/>
              <a:gd name="connsiteX2" fmla="*/ 1562582 w 1898248"/>
              <a:gd name="connsiteY2" fmla="*/ 23149 h 1909823"/>
              <a:gd name="connsiteX3" fmla="*/ 1898248 w 1898248"/>
              <a:gd name="connsiteY3" fmla="*/ 1516284 h 1909823"/>
              <a:gd name="connsiteX4" fmla="*/ 474562 w 1898248"/>
              <a:gd name="connsiteY4" fmla="*/ 1909823 h 1909823"/>
              <a:gd name="connsiteX5" fmla="*/ 0 w 1898248"/>
              <a:gd name="connsiteY5" fmla="*/ 1122744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248" h="1909823">
                <a:moveTo>
                  <a:pt x="0" y="1122744"/>
                </a:moveTo>
                <a:lnTo>
                  <a:pt x="0" y="0"/>
                </a:lnTo>
                <a:lnTo>
                  <a:pt x="1562582" y="23149"/>
                </a:lnTo>
                <a:lnTo>
                  <a:pt x="1898248" y="1516284"/>
                </a:lnTo>
                <a:lnTo>
                  <a:pt x="474562" y="1909823"/>
                </a:lnTo>
                <a:lnTo>
                  <a:pt x="0" y="1122744"/>
                </a:lnTo>
                <a:close/>
              </a:path>
            </a:pathLst>
          </a:custGeom>
          <a:solidFill>
            <a:srgbClr val="FF0000">
              <a:alpha val="16863"/>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93788C6B-2BFA-4CDE-9A21-A02328B59A47}"/>
              </a:ext>
            </a:extLst>
          </p:cNvPr>
          <p:cNvSpPr txBox="1"/>
          <p:nvPr/>
        </p:nvSpPr>
        <p:spPr>
          <a:xfrm>
            <a:off x="173620" y="2384385"/>
            <a:ext cx="1956561" cy="369332"/>
          </a:xfrm>
          <a:prstGeom prst="rect">
            <a:avLst/>
          </a:prstGeom>
          <a:noFill/>
        </p:spPr>
        <p:txBody>
          <a:bodyPr wrap="none" rtlCol="0">
            <a:spAutoFit/>
          </a:bodyPr>
          <a:lstStyle/>
          <a:p>
            <a:r>
              <a:rPr lang="en-US" dirty="0"/>
              <a:t>Strong Component</a:t>
            </a:r>
          </a:p>
        </p:txBody>
      </p:sp>
    </p:spTree>
    <p:extLst>
      <p:ext uri="{BB962C8B-B14F-4D97-AF65-F5344CB8AC3E}">
        <p14:creationId xmlns:p14="http://schemas.microsoft.com/office/powerpoint/2010/main" val="2842244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err="1"/>
              <a:t>Questions</a:t>
            </a:r>
            <a:r>
              <a:rPr lang="en-US" dirty="0"/>
              <a:t>?</a:t>
            </a:r>
          </a:p>
        </p:txBody>
      </p:sp>
      <p:sp>
        <p:nvSpPr>
          <p:cNvPr id="3" name="Slide Number Placeholder 2">
            <a:extLst>
              <a:ext uri="{FF2B5EF4-FFF2-40B4-BE49-F238E27FC236}">
                <a16:creationId xmlns:a16="http://schemas.microsoft.com/office/drawing/2014/main" id="{0A18DFD0-D8E2-4885-8E97-905E242B2153}"/>
              </a:ext>
            </a:extLst>
          </p:cNvPr>
          <p:cNvSpPr>
            <a:spLocks noGrp="1"/>
          </p:cNvSpPr>
          <p:nvPr>
            <p:ph type="sldNum" sz="quarter" idx="12"/>
          </p:nvPr>
        </p:nvSpPr>
        <p:spPr/>
        <p:txBody>
          <a:bodyPr/>
          <a:lstStyle/>
          <a:p>
            <a:fld id="{03C50632-69A4-4CE9-BD5E-CBE041F059D6}" type="slidenum">
              <a:rPr lang="en-US" smtClean="0"/>
              <a:t>54</a:t>
            </a:fld>
            <a:endParaRPr lang="en-US" dirty="0"/>
          </a:p>
        </p:txBody>
      </p:sp>
      <p:sp>
        <p:nvSpPr>
          <p:cNvPr id="47" name="Oval 46">
            <a:extLst>
              <a:ext uri="{FF2B5EF4-FFF2-40B4-BE49-F238E27FC236}">
                <a16:creationId xmlns:a16="http://schemas.microsoft.com/office/drawing/2014/main" id="{4428177E-A71A-4895-B9F2-016963044F8A}"/>
              </a:ext>
            </a:extLst>
          </p:cNvPr>
          <p:cNvSpPr/>
          <p:nvPr/>
        </p:nvSpPr>
        <p:spPr>
          <a:xfrm>
            <a:off x="1275801" y="415305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1D3F0C-D259-49D2-94ED-1E1BD00E7486}"/>
              </a:ext>
            </a:extLst>
          </p:cNvPr>
          <p:cNvSpPr/>
          <p:nvPr/>
        </p:nvSpPr>
        <p:spPr>
          <a:xfrm rot="18948701">
            <a:off x="1892384" y="4687837"/>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EA36FBF-3E4F-4FC1-9FA8-A1113EDA13AC}"/>
              </a:ext>
            </a:extLst>
          </p:cNvPr>
          <p:cNvSpPr/>
          <p:nvPr/>
        </p:nvSpPr>
        <p:spPr>
          <a:xfrm rot="18434259">
            <a:off x="3268347" y="447525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E802159-467B-44B4-A804-168D793EB26B}"/>
              </a:ext>
            </a:extLst>
          </p:cNvPr>
          <p:cNvSpPr/>
          <p:nvPr/>
        </p:nvSpPr>
        <p:spPr>
          <a:xfrm rot="20828378">
            <a:off x="3667993" y="3749049"/>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3145FA3-4776-4766-A7DB-71309B719D96}"/>
              </a:ext>
            </a:extLst>
          </p:cNvPr>
          <p:cNvSpPr/>
          <p:nvPr/>
        </p:nvSpPr>
        <p:spPr>
          <a:xfrm rot="3181082">
            <a:off x="1492697" y="3287671"/>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69306C9-0F5B-4215-8E76-5DB0665D2C3B}"/>
              </a:ext>
            </a:extLst>
          </p:cNvPr>
          <p:cNvSpPr/>
          <p:nvPr/>
        </p:nvSpPr>
        <p:spPr>
          <a:xfrm rot="21031883">
            <a:off x="440048" y="313174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77F1F58-A60D-4ED0-95A3-B94B1306C6E7}"/>
              </a:ext>
            </a:extLst>
          </p:cNvPr>
          <p:cNvSpPr/>
          <p:nvPr/>
        </p:nvSpPr>
        <p:spPr>
          <a:xfrm>
            <a:off x="475060" y="390525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4DC1E8F-9C84-498B-B8B7-2259D640FD83}"/>
              </a:ext>
            </a:extLst>
          </p:cNvPr>
          <p:cNvCxnSpPr>
            <a:cxnSpLocks/>
            <a:stCxn id="52" idx="6"/>
            <a:endCxn id="51" idx="3"/>
          </p:cNvCxnSpPr>
          <p:nvPr/>
        </p:nvCxnSpPr>
        <p:spPr>
          <a:xfrm>
            <a:off x="750340" y="3262261"/>
            <a:ext cx="743884" cy="159831"/>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D1CD0D-BB59-4019-A450-3187D839E723}"/>
              </a:ext>
            </a:extLst>
          </p:cNvPr>
          <p:cNvCxnSpPr>
            <a:cxnSpLocks/>
            <a:stCxn id="52" idx="4"/>
            <a:endCxn id="53" idx="0"/>
          </p:cNvCxnSpPr>
          <p:nvPr/>
        </p:nvCxnSpPr>
        <p:spPr>
          <a:xfrm>
            <a:off x="621956" y="3442041"/>
            <a:ext cx="9314" cy="46321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E3AE65-463C-4B4B-837D-A4DB792C523B}"/>
              </a:ext>
            </a:extLst>
          </p:cNvPr>
          <p:cNvCxnSpPr>
            <a:cxnSpLocks/>
            <a:stCxn id="51" idx="5"/>
            <a:endCxn id="47" idx="0"/>
          </p:cNvCxnSpPr>
          <p:nvPr/>
        </p:nvCxnSpPr>
        <p:spPr>
          <a:xfrm flipH="1">
            <a:off x="1432011" y="3598564"/>
            <a:ext cx="195107" cy="5544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BAC8A3E-8D52-4BE9-AA72-7BA330FC24F2}"/>
              </a:ext>
            </a:extLst>
          </p:cNvPr>
          <p:cNvSpPr/>
          <p:nvPr/>
        </p:nvSpPr>
        <p:spPr>
          <a:xfrm rot="18848667">
            <a:off x="2079587" y="386278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8C4A484E-45C7-4AF7-87FD-AC205581BB60}"/>
              </a:ext>
            </a:extLst>
          </p:cNvPr>
          <p:cNvCxnSpPr>
            <a:cxnSpLocks/>
            <a:stCxn id="51" idx="6"/>
            <a:endCxn id="57" idx="0"/>
          </p:cNvCxnSpPr>
          <p:nvPr/>
        </p:nvCxnSpPr>
        <p:spPr>
          <a:xfrm>
            <a:off x="1742877" y="3568665"/>
            <a:ext cx="380826" cy="34153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B10BAF0-E0B2-4A4F-9790-1EAD4C1DDB0A}"/>
              </a:ext>
            </a:extLst>
          </p:cNvPr>
          <p:cNvSpPr/>
          <p:nvPr/>
        </p:nvSpPr>
        <p:spPr>
          <a:xfrm rot="15721364">
            <a:off x="2559282" y="2645612"/>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B03839EB-6A9D-4A46-B55E-67DA5B9A28EF}"/>
              </a:ext>
            </a:extLst>
          </p:cNvPr>
          <p:cNvCxnSpPr>
            <a:cxnSpLocks/>
            <a:stCxn id="51" idx="0"/>
            <a:endCxn id="59" idx="0"/>
          </p:cNvCxnSpPr>
          <p:nvPr/>
        </p:nvCxnSpPr>
        <p:spPr>
          <a:xfrm flipV="1">
            <a:off x="1773691" y="2823501"/>
            <a:ext cx="787103" cy="52641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DD16EDC-9005-4BBD-99FE-B3759ECAD933}"/>
              </a:ext>
            </a:extLst>
          </p:cNvPr>
          <p:cNvCxnSpPr>
            <a:cxnSpLocks/>
            <a:stCxn id="47" idx="5"/>
            <a:endCxn id="48" idx="0"/>
          </p:cNvCxnSpPr>
          <p:nvPr/>
        </p:nvCxnSpPr>
        <p:spPr>
          <a:xfrm>
            <a:off x="1542468" y="4419720"/>
            <a:ext cx="397245" cy="3123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AC35986-4F4D-464A-9442-69AD761EF7A7}"/>
              </a:ext>
            </a:extLst>
          </p:cNvPr>
          <p:cNvCxnSpPr>
            <a:cxnSpLocks/>
            <a:stCxn id="59" idx="3"/>
            <a:endCxn id="50" idx="1"/>
          </p:cNvCxnSpPr>
          <p:nvPr/>
        </p:nvCxnSpPr>
        <p:spPr>
          <a:xfrm>
            <a:off x="2840209" y="2895881"/>
            <a:ext cx="851723" cy="92627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84DA84-9ACF-4182-9C67-E8D3499F6BAD}"/>
              </a:ext>
            </a:extLst>
          </p:cNvPr>
          <p:cNvCxnSpPr>
            <a:cxnSpLocks/>
            <a:stCxn id="49" idx="6"/>
            <a:endCxn id="50" idx="3"/>
          </p:cNvCxnSpPr>
          <p:nvPr/>
        </p:nvCxnSpPr>
        <p:spPr>
          <a:xfrm flipV="1">
            <a:off x="3519083" y="4037530"/>
            <a:ext cx="222019" cy="4695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9A2C8E7-A2AE-4536-BCE2-78480FDD9CFD}"/>
              </a:ext>
            </a:extLst>
          </p:cNvPr>
          <p:cNvSpPr/>
          <p:nvPr/>
        </p:nvSpPr>
        <p:spPr>
          <a:xfrm rot="281712">
            <a:off x="3706266" y="287061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FF6FE48F-6DDC-4C8C-BE25-5E30078018A7}"/>
              </a:ext>
            </a:extLst>
          </p:cNvPr>
          <p:cNvCxnSpPr>
            <a:cxnSpLocks/>
            <a:stCxn id="64" idx="4"/>
            <a:endCxn id="50" idx="0"/>
          </p:cNvCxnSpPr>
          <p:nvPr/>
        </p:nvCxnSpPr>
        <p:spPr>
          <a:xfrm flipH="1">
            <a:off x="3789434" y="3182510"/>
            <a:ext cx="60255" cy="57045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4EB367D6-BB41-4E47-AF5A-708A5176213F}"/>
              </a:ext>
            </a:extLst>
          </p:cNvPr>
          <p:cNvSpPr/>
          <p:nvPr/>
        </p:nvSpPr>
        <p:spPr>
          <a:xfrm rot="1467388">
            <a:off x="4336387" y="423539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AA23883A-0482-409D-A404-10C77E69F9E6}"/>
              </a:ext>
            </a:extLst>
          </p:cNvPr>
          <p:cNvCxnSpPr>
            <a:cxnSpLocks/>
            <a:stCxn id="50" idx="5"/>
            <a:endCxn id="66" idx="2"/>
          </p:cNvCxnSpPr>
          <p:nvPr/>
        </p:nvCxnSpPr>
        <p:spPr>
          <a:xfrm>
            <a:off x="3956474" y="3988360"/>
            <a:ext cx="393929" cy="338573"/>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4882775-8459-43F6-A855-25B34D8D8D1F}"/>
              </a:ext>
            </a:extLst>
          </p:cNvPr>
          <p:cNvSpPr/>
          <p:nvPr/>
        </p:nvSpPr>
        <p:spPr>
          <a:xfrm>
            <a:off x="7270134" y="416174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BB084E-8085-4C30-BD0E-E0B1F25F7D54}"/>
              </a:ext>
            </a:extLst>
          </p:cNvPr>
          <p:cNvSpPr/>
          <p:nvPr/>
        </p:nvSpPr>
        <p:spPr>
          <a:xfrm rot="3181082">
            <a:off x="7287430" y="3256273"/>
            <a:ext cx="312420" cy="312420"/>
          </a:xfrm>
          <a:prstGeom prst="ellipse">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734EF4-B183-497B-9BF8-A43EDBCECEB8}"/>
              </a:ext>
            </a:extLst>
          </p:cNvPr>
          <p:cNvSpPr/>
          <p:nvPr/>
        </p:nvSpPr>
        <p:spPr>
          <a:xfrm rot="21031883">
            <a:off x="6235694" y="3256274"/>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0FF6E1-22AF-40C1-ACF6-D35613A69737}"/>
              </a:ext>
            </a:extLst>
          </p:cNvPr>
          <p:cNvSpPr/>
          <p:nvPr/>
        </p:nvSpPr>
        <p:spPr>
          <a:xfrm>
            <a:off x="6259264" y="4161748"/>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83B580A-9BE4-4D14-9D03-C03B93A14706}"/>
              </a:ext>
            </a:extLst>
          </p:cNvPr>
          <p:cNvCxnSpPr>
            <a:cxnSpLocks/>
            <a:stCxn id="30" idx="6"/>
            <a:endCxn id="29" idx="3"/>
          </p:cNvCxnSpPr>
          <p:nvPr/>
        </p:nvCxnSpPr>
        <p:spPr>
          <a:xfrm>
            <a:off x="6545986" y="3386786"/>
            <a:ext cx="742971" cy="390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836EAA-F8C7-4B9A-9105-12E84DB83718}"/>
              </a:ext>
            </a:extLst>
          </p:cNvPr>
          <p:cNvCxnSpPr>
            <a:cxnSpLocks/>
            <a:stCxn id="30" idx="4"/>
            <a:endCxn id="31" idx="0"/>
          </p:cNvCxnSpPr>
          <p:nvPr/>
        </p:nvCxnSpPr>
        <p:spPr>
          <a:xfrm flipH="1">
            <a:off x="6415474" y="3566566"/>
            <a:ext cx="2128" cy="59518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047E2C-74B8-412D-A40C-2B4A25C788D6}"/>
              </a:ext>
            </a:extLst>
          </p:cNvPr>
          <p:cNvCxnSpPr>
            <a:cxnSpLocks/>
            <a:stCxn id="29" idx="5"/>
            <a:endCxn id="25" idx="0"/>
          </p:cNvCxnSpPr>
          <p:nvPr/>
        </p:nvCxnSpPr>
        <p:spPr>
          <a:xfrm>
            <a:off x="7421851" y="3567166"/>
            <a:ext cx="4493" cy="59458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97CAA5F-04F4-408F-88B2-8B74A12BB307}"/>
              </a:ext>
            </a:extLst>
          </p:cNvPr>
          <p:cNvSpPr/>
          <p:nvPr/>
        </p:nvSpPr>
        <p:spPr>
          <a:xfrm rot="18848667">
            <a:off x="8082002" y="3775953"/>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714A174-DEB5-4667-B24E-4B80B5C7653D}"/>
              </a:ext>
            </a:extLst>
          </p:cNvPr>
          <p:cNvCxnSpPr>
            <a:cxnSpLocks/>
            <a:stCxn id="29" idx="6"/>
            <a:endCxn id="35" idx="0"/>
          </p:cNvCxnSpPr>
          <p:nvPr/>
        </p:nvCxnSpPr>
        <p:spPr>
          <a:xfrm>
            <a:off x="7537610" y="3537267"/>
            <a:ext cx="588508" cy="2861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606402E-9A4D-4AF2-B47B-5ABEC5A7D142}"/>
              </a:ext>
            </a:extLst>
          </p:cNvPr>
          <p:cNvSpPr/>
          <p:nvPr/>
        </p:nvSpPr>
        <p:spPr>
          <a:xfrm rot="15721364">
            <a:off x="7998348" y="2919589"/>
            <a:ext cx="312420" cy="3124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CA49464-2CED-44A8-B601-FCCA09423DF1}"/>
              </a:ext>
            </a:extLst>
          </p:cNvPr>
          <p:cNvCxnSpPr>
            <a:cxnSpLocks/>
            <a:stCxn id="29" idx="0"/>
            <a:endCxn id="37" idx="0"/>
          </p:cNvCxnSpPr>
          <p:nvPr/>
        </p:nvCxnSpPr>
        <p:spPr>
          <a:xfrm flipV="1">
            <a:off x="7568424" y="3097478"/>
            <a:ext cx="431436" cy="221035"/>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65C8C3-7E8D-4C2F-8461-29395000657B}"/>
              </a:ext>
            </a:extLst>
          </p:cNvPr>
          <p:cNvCxnSpPr>
            <a:cxnSpLocks/>
            <a:stCxn id="25" idx="2"/>
            <a:endCxn id="31" idx="6"/>
          </p:cNvCxnSpPr>
          <p:nvPr/>
        </p:nvCxnSpPr>
        <p:spPr>
          <a:xfrm flipH="1">
            <a:off x="6571684" y="4317958"/>
            <a:ext cx="698450" cy="0"/>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ABB47E-0AE7-441B-9859-FCD06D35E48C}"/>
              </a:ext>
            </a:extLst>
          </p:cNvPr>
          <p:cNvCxnSpPr>
            <a:cxnSpLocks/>
            <a:stCxn id="25" idx="1"/>
            <a:endCxn id="30" idx="5"/>
          </p:cNvCxnSpPr>
          <p:nvPr/>
        </p:nvCxnSpPr>
        <p:spPr>
          <a:xfrm flipH="1" flipV="1">
            <a:off x="6519027" y="3503265"/>
            <a:ext cx="796860" cy="70423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85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75000"/>
                  </a:schemeClr>
                </a:solidFill>
              </a:rPr>
              <a:t>Surveillance</a:t>
            </a:r>
            <a:r>
              <a:rPr lang="en-US" dirty="0"/>
              <a:t>: Diagnostic testing, road checks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6" name="Picture 5"/>
          <p:cNvPicPr>
            <a:picLocks noChangeAspect="1"/>
          </p:cNvPicPr>
          <p:nvPr/>
        </p:nvPicPr>
        <p:blipFill>
          <a:blip r:embed="rId2"/>
          <a:stretch>
            <a:fillRect/>
          </a:stretch>
        </p:blipFill>
        <p:spPr>
          <a:xfrm>
            <a:off x="1847739" y="2427234"/>
            <a:ext cx="4143375" cy="2481263"/>
          </a:xfrm>
          <a:prstGeom prst="rect">
            <a:avLst/>
          </a:prstGeom>
        </p:spPr>
      </p:pic>
      <p:sp>
        <p:nvSpPr>
          <p:cNvPr id="7" name="TextBox 6"/>
          <p:cNvSpPr txBox="1"/>
          <p:nvPr/>
        </p:nvSpPr>
        <p:spPr>
          <a:xfrm>
            <a:off x="1847739" y="4908497"/>
            <a:ext cx="3676446" cy="461665"/>
          </a:xfrm>
          <a:prstGeom prst="rect">
            <a:avLst/>
          </a:prstGeom>
          <a:noFill/>
        </p:spPr>
        <p:txBody>
          <a:bodyPr wrap="square" rtlCol="0">
            <a:spAutoFit/>
          </a:bodyPr>
          <a:lstStyle/>
          <a:p>
            <a:r>
              <a:rPr lang="en-US" sz="1200" b="1" i="1" dirty="0"/>
              <a:t>Pig sampling - Serbia</a:t>
            </a:r>
          </a:p>
          <a:p>
            <a:r>
              <a:rPr lang="en-US" sz="1200" i="1" dirty="0"/>
              <a:t>FAO African Swine Fever: Detection and diagnosis - 2017</a:t>
            </a:r>
          </a:p>
        </p:txBody>
      </p:sp>
    </p:spTree>
    <p:extLst>
      <p:ext uri="{BB962C8B-B14F-4D97-AF65-F5344CB8AC3E}">
        <p14:creationId xmlns:p14="http://schemas.microsoft.com/office/powerpoint/2010/main" val="375408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40000"/>
                    <a:lumOff val="60000"/>
                  </a:schemeClr>
                </a:solidFill>
              </a:rPr>
              <a:t>Surveillance</a:t>
            </a:r>
            <a:r>
              <a:rPr lang="en-US" dirty="0">
                <a:solidFill>
                  <a:schemeClr val="accent1">
                    <a:lumMod val="40000"/>
                    <a:lumOff val="60000"/>
                  </a:schemeClr>
                </a:solidFill>
              </a:rPr>
              <a:t>: </a:t>
            </a:r>
            <a:r>
              <a:rPr lang="en-US" dirty="0">
                <a:solidFill>
                  <a:schemeClr val="bg1">
                    <a:lumMod val="75000"/>
                  </a:schemeClr>
                </a:solidFill>
              </a:rPr>
              <a:t>Diagnostic testing, road checks</a:t>
            </a:r>
          </a:p>
          <a:p>
            <a:pPr lvl="2"/>
            <a:r>
              <a:rPr lang="en-US" b="1" dirty="0">
                <a:solidFill>
                  <a:schemeClr val="accent1">
                    <a:lumMod val="75000"/>
                  </a:schemeClr>
                </a:solidFill>
              </a:rPr>
              <a:t>Prevention</a:t>
            </a:r>
            <a:r>
              <a:rPr lang="en-US" dirty="0"/>
              <a:t>: Targeted vaccination, education and information campaigns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Tree>
    <p:extLst>
      <p:ext uri="{BB962C8B-B14F-4D97-AF65-F5344CB8AC3E}">
        <p14:creationId xmlns:p14="http://schemas.microsoft.com/office/powerpoint/2010/main" val="26045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t>Identify </a:t>
            </a:r>
            <a:r>
              <a:rPr lang="en-US" b="1" dirty="0">
                <a:solidFill>
                  <a:schemeClr val="accent1">
                    <a:lumMod val="75000"/>
                  </a:schemeClr>
                </a:solidFill>
              </a:rPr>
              <a:t>strategic</a:t>
            </a:r>
            <a:r>
              <a:rPr lang="en-US" dirty="0"/>
              <a:t> nodes for </a:t>
            </a:r>
            <a:r>
              <a:rPr lang="en-US" b="1" dirty="0">
                <a:solidFill>
                  <a:schemeClr val="accent1">
                    <a:lumMod val="75000"/>
                  </a:schemeClr>
                </a:solidFill>
              </a:rPr>
              <a:t>risk-based targeted </a:t>
            </a:r>
            <a:r>
              <a:rPr lang="en-US" dirty="0"/>
              <a:t>intervention</a:t>
            </a:r>
          </a:p>
          <a:p>
            <a:pPr lvl="2"/>
            <a:r>
              <a:rPr lang="en-US" b="1" dirty="0">
                <a:solidFill>
                  <a:schemeClr val="accent1">
                    <a:lumMod val="40000"/>
                    <a:lumOff val="60000"/>
                  </a:schemeClr>
                </a:solidFill>
              </a:rPr>
              <a:t>Surveillance</a:t>
            </a:r>
            <a:r>
              <a:rPr lang="en-US" dirty="0">
                <a:solidFill>
                  <a:schemeClr val="bg1">
                    <a:lumMod val="75000"/>
                  </a:schemeClr>
                </a:solidFill>
              </a:rPr>
              <a:t>: Diagnostic testing, road checks</a:t>
            </a:r>
          </a:p>
          <a:p>
            <a:pPr lvl="2"/>
            <a:r>
              <a:rPr lang="en-US" b="1" dirty="0">
                <a:solidFill>
                  <a:schemeClr val="accent1">
                    <a:lumMod val="40000"/>
                    <a:lumOff val="60000"/>
                  </a:schemeClr>
                </a:solidFill>
              </a:rPr>
              <a:t>Prevention</a:t>
            </a:r>
            <a:r>
              <a:rPr lang="en-US" dirty="0">
                <a:solidFill>
                  <a:schemeClr val="bg1">
                    <a:lumMod val="75000"/>
                  </a:schemeClr>
                </a:solidFill>
              </a:rPr>
              <a:t>: Targeted vaccination, education and information campaigns</a:t>
            </a:r>
          </a:p>
          <a:p>
            <a:pPr lvl="2"/>
            <a:r>
              <a:rPr lang="en-US" b="1" dirty="0">
                <a:solidFill>
                  <a:schemeClr val="accent1">
                    <a:lumMod val="75000"/>
                  </a:schemeClr>
                </a:solidFill>
              </a:rPr>
              <a:t>Control</a:t>
            </a:r>
            <a:r>
              <a:rPr lang="en-US" dirty="0"/>
              <a:t>: Vaccination, treatment, culling campaigns, movement restrictions</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pic>
        <p:nvPicPr>
          <p:cNvPr id="2" name="Picture 1"/>
          <p:cNvPicPr>
            <a:picLocks noChangeAspect="1"/>
          </p:cNvPicPr>
          <p:nvPr/>
        </p:nvPicPr>
        <p:blipFill>
          <a:blip r:embed="rId2"/>
          <a:stretch>
            <a:fillRect/>
          </a:stretch>
        </p:blipFill>
        <p:spPr>
          <a:xfrm>
            <a:off x="1894097" y="3027107"/>
            <a:ext cx="2652713" cy="1857375"/>
          </a:xfrm>
          <a:prstGeom prst="rect">
            <a:avLst/>
          </a:prstGeom>
        </p:spPr>
      </p:pic>
      <p:pic>
        <p:nvPicPr>
          <p:cNvPr id="5" name="Picture 4"/>
          <p:cNvPicPr>
            <a:picLocks noChangeAspect="1"/>
          </p:cNvPicPr>
          <p:nvPr/>
        </p:nvPicPr>
        <p:blipFill rotWithShape="1">
          <a:blip r:embed="rId3"/>
          <a:srcRect t="8486"/>
          <a:stretch/>
        </p:blipFill>
        <p:spPr>
          <a:xfrm>
            <a:off x="4546810" y="3027107"/>
            <a:ext cx="2443438" cy="1860604"/>
          </a:xfrm>
          <a:prstGeom prst="rect">
            <a:avLst/>
          </a:prstGeom>
        </p:spPr>
      </p:pic>
      <p:sp>
        <p:nvSpPr>
          <p:cNvPr id="7" name="TextBox 6"/>
          <p:cNvSpPr txBox="1"/>
          <p:nvPr/>
        </p:nvSpPr>
        <p:spPr>
          <a:xfrm>
            <a:off x="1894097" y="4884482"/>
            <a:ext cx="3676446" cy="461665"/>
          </a:xfrm>
          <a:prstGeom prst="rect">
            <a:avLst/>
          </a:prstGeom>
          <a:noFill/>
        </p:spPr>
        <p:txBody>
          <a:bodyPr wrap="square" rtlCol="0">
            <a:spAutoFit/>
          </a:bodyPr>
          <a:lstStyle/>
          <a:p>
            <a:r>
              <a:rPr lang="en-US" sz="1200" b="1" i="1" dirty="0"/>
              <a:t>Road blocks and CO2 culling chamber - Lithuania</a:t>
            </a:r>
          </a:p>
          <a:p>
            <a:r>
              <a:rPr lang="en-US" sz="1200" i="1" dirty="0"/>
              <a:t>FAO African Swine Fever: Detection and diagnosis - 2017</a:t>
            </a:r>
          </a:p>
        </p:txBody>
      </p:sp>
    </p:spTree>
    <p:extLst>
      <p:ext uri="{BB962C8B-B14F-4D97-AF65-F5344CB8AC3E}">
        <p14:creationId xmlns:p14="http://schemas.microsoft.com/office/powerpoint/2010/main" val="294219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013"/>
            <a:ext cx="10515600" cy="5564746"/>
          </a:xfrm>
        </p:spPr>
        <p:txBody>
          <a:bodyPr>
            <a:normAutofit/>
          </a:bodyPr>
          <a:lstStyle/>
          <a:p>
            <a:r>
              <a:rPr lang="en-US" dirty="0"/>
              <a:t>Surveillance, Prevention and Control</a:t>
            </a:r>
          </a:p>
          <a:p>
            <a:pPr lvl="1"/>
            <a:r>
              <a:rPr lang="en-US" dirty="0">
                <a:solidFill>
                  <a:schemeClr val="bg1">
                    <a:lumMod val="75000"/>
                  </a:schemeClr>
                </a:solidFill>
              </a:rPr>
              <a:t>Identify </a:t>
            </a:r>
            <a:r>
              <a:rPr lang="en-US" b="1" dirty="0">
                <a:solidFill>
                  <a:schemeClr val="bg1">
                    <a:lumMod val="75000"/>
                  </a:schemeClr>
                </a:solidFill>
              </a:rPr>
              <a:t>strategic</a:t>
            </a:r>
            <a:r>
              <a:rPr lang="en-US" dirty="0">
                <a:solidFill>
                  <a:schemeClr val="bg1">
                    <a:lumMod val="75000"/>
                  </a:schemeClr>
                </a:solidFill>
              </a:rPr>
              <a:t> nodes for </a:t>
            </a:r>
            <a:r>
              <a:rPr lang="en-US" b="1" dirty="0">
                <a:solidFill>
                  <a:schemeClr val="bg1">
                    <a:lumMod val="75000"/>
                  </a:schemeClr>
                </a:solidFill>
              </a:rPr>
              <a:t>risk-based targeted </a:t>
            </a:r>
            <a:r>
              <a:rPr lang="en-US" dirty="0">
                <a:solidFill>
                  <a:schemeClr val="bg1">
                    <a:lumMod val="75000"/>
                  </a:schemeClr>
                </a:solidFill>
              </a:rPr>
              <a:t>intervention</a:t>
            </a:r>
          </a:p>
          <a:p>
            <a:pPr lvl="2"/>
            <a:r>
              <a:rPr lang="en-US" b="1" dirty="0">
                <a:solidFill>
                  <a:schemeClr val="bg1">
                    <a:lumMod val="75000"/>
                  </a:schemeClr>
                </a:solidFill>
              </a:rPr>
              <a:t>Surveillance</a:t>
            </a:r>
            <a:r>
              <a:rPr lang="en-US" dirty="0">
                <a:solidFill>
                  <a:schemeClr val="bg1">
                    <a:lumMod val="75000"/>
                  </a:schemeClr>
                </a:solidFill>
              </a:rPr>
              <a:t>: Diagnostic testing, road checks</a:t>
            </a:r>
          </a:p>
          <a:p>
            <a:pPr lvl="2"/>
            <a:r>
              <a:rPr lang="en-US" b="1" dirty="0">
                <a:solidFill>
                  <a:schemeClr val="bg1">
                    <a:lumMod val="75000"/>
                  </a:schemeClr>
                </a:solidFill>
              </a:rPr>
              <a:t>Prevention</a:t>
            </a:r>
            <a:r>
              <a:rPr lang="en-US" dirty="0">
                <a:solidFill>
                  <a:schemeClr val="bg1">
                    <a:lumMod val="75000"/>
                  </a:schemeClr>
                </a:solidFill>
              </a:rPr>
              <a:t>: Targeted vaccination, education and information campaigns</a:t>
            </a:r>
          </a:p>
          <a:p>
            <a:pPr lvl="2"/>
            <a:r>
              <a:rPr lang="en-US" b="1" dirty="0">
                <a:solidFill>
                  <a:schemeClr val="bg1">
                    <a:lumMod val="75000"/>
                  </a:schemeClr>
                </a:solidFill>
              </a:rPr>
              <a:t>Control</a:t>
            </a:r>
            <a:r>
              <a:rPr lang="en-US" dirty="0">
                <a:solidFill>
                  <a:schemeClr val="bg1">
                    <a:lumMod val="75000"/>
                  </a:schemeClr>
                </a:solidFill>
              </a:rPr>
              <a:t>: Vaccination, treatment, culling campaigns, movement restrictions</a:t>
            </a:r>
          </a:p>
          <a:p>
            <a:pPr lvl="1"/>
            <a:r>
              <a:rPr lang="en-US" dirty="0"/>
              <a:t>Modelling of disease </a:t>
            </a:r>
            <a:r>
              <a:rPr lang="en-US" b="1" dirty="0">
                <a:solidFill>
                  <a:schemeClr val="accent1">
                    <a:lumMod val="75000"/>
                  </a:schemeClr>
                </a:solidFill>
              </a:rPr>
              <a:t>introduction</a:t>
            </a:r>
            <a:r>
              <a:rPr lang="en-US" dirty="0"/>
              <a:t> and </a:t>
            </a:r>
            <a:r>
              <a:rPr lang="en-US" b="1" dirty="0">
                <a:solidFill>
                  <a:schemeClr val="accent1">
                    <a:lumMod val="75000"/>
                  </a:schemeClr>
                </a:solidFill>
              </a:rPr>
              <a:t>spread</a:t>
            </a:r>
          </a:p>
        </p:txBody>
      </p:sp>
      <p:sp>
        <p:nvSpPr>
          <p:cNvPr id="4" name="Text Box 7"/>
          <p:cNvSpPr txBox="1">
            <a:spLocks noChangeArrowheads="1"/>
          </p:cNvSpPr>
          <p:nvPr/>
        </p:nvSpPr>
        <p:spPr bwMode="auto">
          <a:xfrm>
            <a:off x="95794" y="63500"/>
            <a:ext cx="12009120" cy="584776"/>
          </a:xfrm>
          <a:prstGeom prst="rect">
            <a:avLst/>
          </a:prstGeom>
          <a:solidFill>
            <a:srgbClr val="000053"/>
          </a:solidFill>
          <a:ln w="9525">
            <a:solidFill>
              <a:schemeClr val="tx1"/>
            </a:solidFill>
            <a:miter lim="800000"/>
            <a:headEnd/>
            <a:tailEnd/>
          </a:ln>
        </p:spPr>
        <p:txBody>
          <a:bodyPr wrap="square">
            <a:spAutoFit/>
          </a:bodyPr>
          <a:lstStyle/>
          <a:p>
            <a:pPr algn="ctr"/>
            <a:r>
              <a:rPr lang="es-ES" sz="3200" dirty="0">
                <a:solidFill>
                  <a:srgbClr val="FFFFFF"/>
                </a:solidFill>
                <a:latin typeface="Arial" charset="0"/>
                <a:ea typeface="ＭＳ Ｐゴシック" pitchFamily="34" charset="-128"/>
                <a:cs typeface="Arial" charset="0"/>
              </a:rPr>
              <a:t>Uses of Networks in </a:t>
            </a:r>
            <a:r>
              <a:rPr lang="es-ES" sz="3200" dirty="0" err="1">
                <a:solidFill>
                  <a:srgbClr val="FFFFFF"/>
                </a:solidFill>
                <a:latin typeface="Arial" charset="0"/>
                <a:ea typeface="ＭＳ Ｐゴシック" pitchFamily="34" charset="-128"/>
                <a:cs typeface="Arial" charset="0"/>
              </a:rPr>
              <a:t>Preventative</a:t>
            </a:r>
            <a:r>
              <a:rPr lang="es-ES" sz="3200" dirty="0">
                <a:solidFill>
                  <a:srgbClr val="FFFFFF"/>
                </a:solidFill>
                <a:latin typeface="Arial" charset="0"/>
                <a:ea typeface="ＭＳ Ｐゴシック" pitchFamily="34" charset="-128"/>
                <a:cs typeface="Arial" charset="0"/>
              </a:rPr>
              <a:t> </a:t>
            </a:r>
            <a:r>
              <a:rPr lang="es-ES" sz="3200" dirty="0" err="1">
                <a:solidFill>
                  <a:srgbClr val="FFFFFF"/>
                </a:solidFill>
                <a:latin typeface="Arial" charset="0"/>
                <a:ea typeface="ＭＳ Ｐゴシック" pitchFamily="34" charset="-128"/>
                <a:cs typeface="Arial" charset="0"/>
              </a:rPr>
              <a:t>Veterinary</a:t>
            </a:r>
            <a:r>
              <a:rPr lang="es-ES" sz="3200" dirty="0">
                <a:solidFill>
                  <a:srgbClr val="FFFFFF"/>
                </a:solidFill>
                <a:latin typeface="Arial" charset="0"/>
                <a:ea typeface="ＭＳ Ｐゴシック" pitchFamily="34" charset="-128"/>
                <a:cs typeface="Arial" charset="0"/>
              </a:rPr>
              <a:t> Medicine</a:t>
            </a:r>
          </a:p>
        </p:txBody>
      </p:sp>
      <p:sp>
        <p:nvSpPr>
          <p:cNvPr id="8" name="Title 1">
            <a:extLst>
              <a:ext uri="{FF2B5EF4-FFF2-40B4-BE49-F238E27FC236}">
                <a16:creationId xmlns:a16="http://schemas.microsoft.com/office/drawing/2014/main" id="{8720E457-C61A-4DFB-8D2E-F24147FBC1CC}"/>
              </a:ext>
            </a:extLst>
          </p:cNvPr>
          <p:cNvSpPr txBox="1">
            <a:spLocks/>
          </p:cNvSpPr>
          <p:nvPr/>
        </p:nvSpPr>
        <p:spPr>
          <a:xfrm>
            <a:off x="0" y="2883"/>
            <a:ext cx="12192000" cy="941829"/>
          </a:xfrm>
          <a:prstGeom prst="rect">
            <a:avLst/>
          </a:prstGeom>
          <a:solidFill>
            <a:srgbClr val="000053"/>
          </a:solidFill>
          <a:ln>
            <a:noFill/>
          </a:ln>
        </p:spPr>
        <p:txBody>
          <a:bodyPr vert="horz" lIns="91440" tIns="45720" rIns="91440" bIns="45720" rtlCol="0" anchor="ctr">
            <a:no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err="1">
                <a:solidFill>
                  <a:srgbClr val="FFFFFF"/>
                </a:solidFill>
                <a:ea typeface="ＭＳ Ｐゴシック" pitchFamily="34" charset="-128"/>
                <a:cs typeface="Arial" charset="0"/>
              </a:rPr>
              <a:t>Applications</a:t>
            </a:r>
            <a:r>
              <a:rPr lang="es-ES" dirty="0">
                <a:solidFill>
                  <a:srgbClr val="FFFFFF"/>
                </a:solidFill>
                <a:ea typeface="ＭＳ Ｐゴシック" pitchFamily="34" charset="-128"/>
                <a:cs typeface="Arial" charset="0"/>
              </a:rPr>
              <a:t> in </a:t>
            </a:r>
            <a:r>
              <a:rPr lang="es-ES" dirty="0" err="1">
                <a:solidFill>
                  <a:srgbClr val="FFFFFF"/>
                </a:solidFill>
                <a:ea typeface="ＭＳ Ｐゴシック" pitchFamily="34" charset="-128"/>
                <a:cs typeface="Arial" charset="0"/>
              </a:rPr>
              <a:t>Preventative</a:t>
            </a:r>
            <a:r>
              <a:rPr lang="es-ES" dirty="0">
                <a:solidFill>
                  <a:srgbClr val="FFFFFF"/>
                </a:solidFill>
                <a:ea typeface="ＭＳ Ｐゴシック" pitchFamily="34" charset="-128"/>
                <a:cs typeface="Arial" charset="0"/>
              </a:rPr>
              <a:t> </a:t>
            </a:r>
            <a:r>
              <a:rPr lang="es-ES" dirty="0" err="1">
                <a:solidFill>
                  <a:srgbClr val="FFFFFF"/>
                </a:solidFill>
                <a:ea typeface="ＭＳ Ｐゴシック" pitchFamily="34" charset="-128"/>
                <a:cs typeface="Arial" charset="0"/>
              </a:rPr>
              <a:t>Veterinary</a:t>
            </a:r>
            <a:r>
              <a:rPr lang="es-ES" dirty="0">
                <a:solidFill>
                  <a:srgbClr val="FFFFFF"/>
                </a:solidFill>
                <a:ea typeface="ＭＳ Ｐゴシック" pitchFamily="34" charset="-128"/>
                <a:cs typeface="Arial" charset="0"/>
              </a:rPr>
              <a:t> Medicine</a:t>
            </a:r>
          </a:p>
        </p:txBody>
      </p:sp>
      <p:sp>
        <p:nvSpPr>
          <p:cNvPr id="5" name="Parallelogram 4"/>
          <p:cNvSpPr/>
          <p:nvPr/>
        </p:nvSpPr>
        <p:spPr>
          <a:xfrm>
            <a:off x="1371283" y="4177933"/>
            <a:ext cx="5101621" cy="1277137"/>
          </a:xfrm>
          <a:prstGeom prst="parallelogram">
            <a:avLst>
              <a:gd name="adj" fmla="val 165593"/>
            </a:avLst>
          </a:prstGeom>
          <a:solidFill>
            <a:schemeClr val="accent6">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244436" y="4855388"/>
            <a:ext cx="355180" cy="340067"/>
            <a:chOff x="6703081" y="4760925"/>
            <a:chExt cx="604562" cy="483650"/>
          </a:xfrm>
          <a:solidFill>
            <a:srgbClr val="FFC000"/>
          </a:solidFill>
        </p:grpSpPr>
        <p:sp>
          <p:nvSpPr>
            <p:cNvPr id="11" name="Flowchart: Extract 10"/>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Extract 11"/>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925087" y="4551041"/>
            <a:ext cx="355180" cy="340067"/>
            <a:chOff x="6703081" y="4760925"/>
            <a:chExt cx="604562" cy="483650"/>
          </a:xfrm>
          <a:solidFill>
            <a:srgbClr val="FFC000"/>
          </a:solidFill>
        </p:grpSpPr>
        <p:sp>
          <p:nvSpPr>
            <p:cNvPr id="16" name="Flowchart: Extract 15"/>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irect Access Storage 21"/>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447199" y="4855388"/>
            <a:ext cx="355180" cy="340067"/>
            <a:chOff x="6703081" y="4760925"/>
            <a:chExt cx="604562" cy="483650"/>
          </a:xfrm>
        </p:grpSpPr>
        <p:sp>
          <p:nvSpPr>
            <p:cNvPr id="24" name="Flowchart: Extract 2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Extract 2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irect Access Storage 2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129819" y="4244661"/>
            <a:ext cx="355180" cy="340067"/>
            <a:chOff x="6703081" y="4760925"/>
            <a:chExt cx="604562" cy="483650"/>
          </a:xfrm>
        </p:grpSpPr>
        <p:sp>
          <p:nvSpPr>
            <p:cNvPr id="56" name="Flowchart: Extract 55"/>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Extract 56"/>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irect Access Storage 61"/>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flipH="1">
            <a:off x="4197595" y="4703323"/>
            <a:ext cx="383188" cy="331947"/>
            <a:chOff x="6703081" y="4760925"/>
            <a:chExt cx="604562" cy="483650"/>
          </a:xfrm>
          <a:solidFill>
            <a:srgbClr val="FFAFAF"/>
          </a:solidFill>
        </p:grpSpPr>
        <p:sp>
          <p:nvSpPr>
            <p:cNvPr id="64" name="Flowchart: Extract 6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Extract 6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arallelogram 6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Direct Access Storage 6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flipH="1">
            <a:off x="4518112" y="4342081"/>
            <a:ext cx="383188" cy="331947"/>
            <a:chOff x="6703081" y="4760925"/>
            <a:chExt cx="604562" cy="483650"/>
          </a:xfrm>
        </p:grpSpPr>
        <p:sp>
          <p:nvSpPr>
            <p:cNvPr id="72" name="Flowchart: Extract 71"/>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Extract 72"/>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flipH="1">
            <a:off x="3733711" y="4388728"/>
            <a:ext cx="383188" cy="331947"/>
            <a:chOff x="6703081" y="4760925"/>
            <a:chExt cx="604562" cy="483650"/>
          </a:xfrm>
        </p:grpSpPr>
        <p:sp>
          <p:nvSpPr>
            <p:cNvPr id="80" name="Flowchart: Extract 79"/>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Extract 80"/>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arallelogram 81"/>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arallelogram 84"/>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irect Access Storage 85"/>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Curved Connector 87"/>
          <p:cNvCxnSpPr>
            <a:stCxn id="96" idx="3"/>
            <a:endCxn id="6" idx="0"/>
          </p:cNvCxnSpPr>
          <p:nvPr/>
        </p:nvCxnSpPr>
        <p:spPr>
          <a:xfrm>
            <a:off x="999391" y="4422430"/>
            <a:ext cx="1387117" cy="549856"/>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p:cNvCxnSpPr>
            <a:stCxn id="6" idx="0"/>
            <a:endCxn id="19" idx="0"/>
          </p:cNvCxnSpPr>
          <p:nvPr/>
        </p:nvCxnSpPr>
        <p:spPr>
          <a:xfrm rot="5400000" flipH="1" flipV="1">
            <a:off x="2574660" y="4479788"/>
            <a:ext cx="304347" cy="680651"/>
          </a:xfrm>
          <a:prstGeom prst="curvedConnector3">
            <a:avLst>
              <a:gd name="adj1" fmla="val 175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9" idx="0"/>
            <a:endCxn id="67" idx="0"/>
          </p:cNvCxnSpPr>
          <p:nvPr/>
        </p:nvCxnSpPr>
        <p:spPr>
          <a:xfrm rot="16200000" flipH="1">
            <a:off x="3672587" y="4062510"/>
            <a:ext cx="149491" cy="1360348"/>
          </a:xfrm>
          <a:prstGeom prst="curvedConnector3">
            <a:avLst>
              <a:gd name="adj1" fmla="val -31468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Explosion 1 95"/>
          <p:cNvSpPr/>
          <p:nvPr/>
        </p:nvSpPr>
        <p:spPr>
          <a:xfrm>
            <a:off x="591312" y="4228888"/>
            <a:ext cx="408079" cy="314560"/>
          </a:xfrm>
          <a:prstGeom prst="irregularSeal1">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10341558" y="3140162"/>
            <a:ext cx="1022232" cy="999130"/>
            <a:chOff x="8903724" y="5335023"/>
            <a:chExt cx="1022232" cy="999130"/>
          </a:xfrm>
        </p:grpSpPr>
        <p:sp>
          <p:nvSpPr>
            <p:cNvPr id="109" name="Rectangle 108"/>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Direct Access Storage 125"/>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Extract 126"/>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flipH="1">
              <a:off x="9359135" y="5669831"/>
              <a:ext cx="383188" cy="331947"/>
              <a:chOff x="6703081" y="4760925"/>
              <a:chExt cx="604562" cy="483650"/>
            </a:xfrm>
          </p:grpSpPr>
          <p:sp>
            <p:nvSpPr>
              <p:cNvPr id="32" name="Flowchart: Extract 31"/>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irect Access Storage 37"/>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flipH="1">
              <a:off x="9511535" y="5822231"/>
              <a:ext cx="383188" cy="331947"/>
              <a:chOff x="6703081" y="4760925"/>
              <a:chExt cx="604562" cy="483650"/>
            </a:xfrm>
          </p:grpSpPr>
          <p:sp>
            <p:nvSpPr>
              <p:cNvPr id="99" name="Flowchart: Extract 98"/>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Extract 99"/>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Parallelogram 100"/>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arallelogram 103"/>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Direct Access Storage 104"/>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28"/>
          <p:cNvGrpSpPr/>
          <p:nvPr/>
        </p:nvGrpSpPr>
        <p:grpSpPr>
          <a:xfrm>
            <a:off x="6416496" y="5631026"/>
            <a:ext cx="1022232" cy="999130"/>
            <a:chOff x="6705179" y="4891108"/>
            <a:chExt cx="1022232" cy="999130"/>
          </a:xfrm>
        </p:grpSpPr>
        <p:sp>
          <p:nvSpPr>
            <p:cNvPr id="106" name="Rectangle 105"/>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7160281" y="5218125"/>
              <a:ext cx="355180" cy="340067"/>
              <a:chOff x="6703081" y="4760925"/>
              <a:chExt cx="604562" cy="483650"/>
            </a:xfrm>
          </p:grpSpPr>
          <p:sp>
            <p:nvSpPr>
              <p:cNvPr id="40" name="Flowchart: Extract 39"/>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Extract 40"/>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arallelogram 44"/>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Direct Access Storage 45"/>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7312681" y="5370525"/>
              <a:ext cx="355180" cy="340067"/>
              <a:chOff x="6703081" y="4760925"/>
              <a:chExt cx="604562" cy="483650"/>
            </a:xfrm>
          </p:grpSpPr>
          <p:sp>
            <p:nvSpPr>
              <p:cNvPr id="48" name="Flowchart: Extract 47"/>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Extract 48"/>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Direct Access Storage 53"/>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Flowchart: Direct Access Storage 106"/>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Extract 107"/>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10224588" y="5701899"/>
            <a:ext cx="1022232" cy="999130"/>
            <a:chOff x="6705179" y="4891108"/>
            <a:chExt cx="1022232" cy="999130"/>
          </a:xfrm>
        </p:grpSpPr>
        <p:sp>
          <p:nvSpPr>
            <p:cNvPr id="132" name="Rectangle 131"/>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p:cNvGrpSpPr/>
            <p:nvPr/>
          </p:nvGrpSpPr>
          <p:grpSpPr>
            <a:xfrm>
              <a:off x="7160281" y="5218125"/>
              <a:ext cx="355180" cy="340067"/>
              <a:chOff x="6703081" y="4760925"/>
              <a:chExt cx="604562" cy="483650"/>
            </a:xfrm>
          </p:grpSpPr>
          <p:sp>
            <p:nvSpPr>
              <p:cNvPr id="144" name="Flowchart: Extract 14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Extract 14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arallelogram 14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arallelogram 14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Direct Access Storage 14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7312681" y="5370525"/>
              <a:ext cx="355180" cy="340067"/>
              <a:chOff x="6703081" y="4760925"/>
              <a:chExt cx="604562" cy="483650"/>
            </a:xfrm>
          </p:grpSpPr>
          <p:sp>
            <p:nvSpPr>
              <p:cNvPr id="137" name="Flowchart: Extract 136"/>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Extract 137"/>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arallelogram 138"/>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allelogram 141"/>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Direct Access Storage 142"/>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Flowchart: Direct Access Storage 134"/>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Extract 135"/>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7396351" y="3812275"/>
            <a:ext cx="1022232" cy="999130"/>
            <a:chOff x="6705179" y="4891108"/>
            <a:chExt cx="1022232" cy="999130"/>
          </a:xfrm>
          <a:solidFill>
            <a:schemeClr val="accent4">
              <a:lumMod val="60000"/>
              <a:lumOff val="40000"/>
            </a:schemeClr>
          </a:solidFill>
        </p:grpSpPr>
        <p:sp>
          <p:nvSpPr>
            <p:cNvPr id="152" name="Rectangle 151"/>
            <p:cNvSpPr/>
            <p:nvPr/>
          </p:nvSpPr>
          <p:spPr>
            <a:xfrm>
              <a:off x="7108160" y="5144310"/>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p:cNvGrpSpPr/>
            <p:nvPr/>
          </p:nvGrpSpPr>
          <p:grpSpPr>
            <a:xfrm>
              <a:off x="7160281" y="5218125"/>
              <a:ext cx="355180" cy="340067"/>
              <a:chOff x="6703081" y="4760925"/>
              <a:chExt cx="604562" cy="483650"/>
            </a:xfrm>
            <a:grpFill/>
          </p:grpSpPr>
          <p:sp>
            <p:nvSpPr>
              <p:cNvPr id="164" name="Flowchart: Extract 16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Extract 16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Parallelogram 16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Parallelogram 16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Direct Access Storage 16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7312681" y="5370525"/>
              <a:ext cx="355180" cy="340067"/>
              <a:chOff x="6703081" y="4760925"/>
              <a:chExt cx="604562" cy="483650"/>
            </a:xfrm>
            <a:grpFill/>
          </p:grpSpPr>
          <p:sp>
            <p:nvSpPr>
              <p:cNvPr id="157" name="Flowchart: Extract 156"/>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Extract 157"/>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Parallelogram 15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Parallelogram 16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Direct Access Storage 16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Flowchart: Direct Access Storage 154"/>
            <p:cNvSpPr/>
            <p:nvPr/>
          </p:nvSpPr>
          <p:spPr>
            <a:xfrm rot="16200000">
              <a:off x="6446004" y="5216644"/>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Extract 155"/>
            <p:cNvSpPr/>
            <p:nvPr/>
          </p:nvSpPr>
          <p:spPr>
            <a:xfrm>
              <a:off x="7108160" y="4891108"/>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p:cNvGrpSpPr/>
          <p:nvPr/>
        </p:nvGrpSpPr>
        <p:grpSpPr>
          <a:xfrm>
            <a:off x="7929365" y="5206815"/>
            <a:ext cx="1022232" cy="999130"/>
            <a:chOff x="8903724" y="5335023"/>
            <a:chExt cx="1022232" cy="999130"/>
          </a:xfrm>
          <a:solidFill>
            <a:schemeClr val="accent4">
              <a:lumMod val="60000"/>
              <a:lumOff val="40000"/>
            </a:schemeClr>
          </a:solidFill>
        </p:grpSpPr>
        <p:sp>
          <p:nvSpPr>
            <p:cNvPr id="172" name="Rectangle 171"/>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Direct Access Storage 172"/>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Extract 173"/>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p:cNvGrpSpPr/>
            <p:nvPr/>
          </p:nvGrpSpPr>
          <p:grpSpPr>
            <a:xfrm flipH="1">
              <a:off x="9359135" y="5669831"/>
              <a:ext cx="383188" cy="331947"/>
              <a:chOff x="6703081" y="4760925"/>
              <a:chExt cx="604562" cy="483650"/>
            </a:xfrm>
            <a:grpFill/>
          </p:grpSpPr>
          <p:sp>
            <p:nvSpPr>
              <p:cNvPr id="184" name="Flowchart: Extract 183"/>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lowchart: Extract 184"/>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Parallelogram 185"/>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lowchart: Direct Access Storage 189"/>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p:cNvGrpSpPr/>
            <p:nvPr/>
          </p:nvGrpSpPr>
          <p:grpSpPr>
            <a:xfrm flipH="1">
              <a:off x="9511535" y="5822231"/>
              <a:ext cx="383188" cy="331947"/>
              <a:chOff x="6703081" y="4760925"/>
              <a:chExt cx="604562" cy="483650"/>
            </a:xfrm>
            <a:grpFill/>
          </p:grpSpPr>
          <p:sp>
            <p:nvSpPr>
              <p:cNvPr id="177" name="Flowchart: Extract 176"/>
              <p:cNvSpPr/>
              <p:nvPr/>
            </p:nvSpPr>
            <p:spPr>
              <a:xfrm>
                <a:off x="7065818" y="4764703"/>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Extract 177"/>
              <p:cNvSpPr/>
              <p:nvPr/>
            </p:nvSpPr>
            <p:spPr>
              <a:xfrm>
                <a:off x="7148945" y="4760925"/>
                <a:ext cx="83127" cy="105799"/>
              </a:xfrm>
              <a:prstGeom prst="flowChartExtra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Parallelogram 178"/>
              <p:cNvSpPr/>
              <p:nvPr/>
            </p:nvSpPr>
            <p:spPr>
              <a:xfrm flipH="1">
                <a:off x="7050705" y="5092175"/>
                <a:ext cx="90683" cy="152400"/>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6703081" y="4927180"/>
                <a:ext cx="483650" cy="20404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058261" y="4813825"/>
                <a:ext cx="181369" cy="181368"/>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arallelogram 181"/>
              <p:cNvSpPr/>
              <p:nvPr/>
            </p:nvSpPr>
            <p:spPr>
              <a:xfrm>
                <a:off x="6771094" y="5120596"/>
                <a:ext cx="75570" cy="123979"/>
              </a:xfrm>
              <a:prstGeom prst="parallelogra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Direct Access Storage 182"/>
              <p:cNvSpPr/>
              <p:nvPr/>
            </p:nvSpPr>
            <p:spPr>
              <a:xfrm>
                <a:off x="7182952" y="4874281"/>
                <a:ext cx="124691" cy="105797"/>
              </a:xfrm>
              <a:prstGeom prst="flowChartMagneticDrum">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1" name="Group 190"/>
          <p:cNvGrpSpPr/>
          <p:nvPr/>
        </p:nvGrpSpPr>
        <p:grpSpPr>
          <a:xfrm>
            <a:off x="9458658" y="4425035"/>
            <a:ext cx="1022232" cy="999130"/>
            <a:chOff x="8903724" y="5335023"/>
            <a:chExt cx="1022232" cy="999130"/>
          </a:xfrm>
        </p:grpSpPr>
        <p:sp>
          <p:nvSpPr>
            <p:cNvPr id="192" name="Rectangle 191"/>
            <p:cNvSpPr/>
            <p:nvPr/>
          </p:nvSpPr>
          <p:spPr>
            <a:xfrm>
              <a:off x="9306705" y="5588225"/>
              <a:ext cx="619251" cy="65781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Direct Access Storage 192"/>
            <p:cNvSpPr/>
            <p:nvPr/>
          </p:nvSpPr>
          <p:spPr>
            <a:xfrm rot="16200000">
              <a:off x="8644549" y="5660559"/>
              <a:ext cx="932769" cy="414420"/>
            </a:xfrm>
            <a:prstGeom prst="flowChartMagneticDrum">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Extract 193"/>
            <p:cNvSpPr/>
            <p:nvPr/>
          </p:nvSpPr>
          <p:spPr>
            <a:xfrm>
              <a:off x="9306705" y="5335023"/>
              <a:ext cx="619251" cy="253202"/>
            </a:xfrm>
            <a:prstGeom prst="flowChartExtra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flipH="1">
              <a:off x="9359135" y="5669831"/>
              <a:ext cx="383188" cy="331947"/>
              <a:chOff x="6703081" y="4760925"/>
              <a:chExt cx="604562" cy="483650"/>
            </a:xfrm>
          </p:grpSpPr>
          <p:sp>
            <p:nvSpPr>
              <p:cNvPr id="204" name="Flowchart: Extract 203"/>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lowchart: Extract 204"/>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Parallelogram 205"/>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Parallelogram 208"/>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Direct Access Storage 209"/>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flipH="1">
              <a:off x="9511535" y="5822231"/>
              <a:ext cx="383188" cy="331947"/>
              <a:chOff x="6703081" y="4760925"/>
              <a:chExt cx="604562" cy="483650"/>
            </a:xfrm>
          </p:grpSpPr>
          <p:sp>
            <p:nvSpPr>
              <p:cNvPr id="197" name="Flowchart: Extract 196"/>
              <p:cNvSpPr/>
              <p:nvPr/>
            </p:nvSpPr>
            <p:spPr>
              <a:xfrm>
                <a:off x="7065818" y="4764703"/>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lowchart: Extract 197"/>
              <p:cNvSpPr/>
              <p:nvPr/>
            </p:nvSpPr>
            <p:spPr>
              <a:xfrm>
                <a:off x="7148945" y="4760925"/>
                <a:ext cx="83127" cy="105799"/>
              </a:xfrm>
              <a:prstGeom prst="flowChartExtract">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arallelogram 198"/>
              <p:cNvSpPr/>
              <p:nvPr/>
            </p:nvSpPr>
            <p:spPr>
              <a:xfrm flipH="1">
                <a:off x="7050705" y="5092175"/>
                <a:ext cx="90683" cy="152400"/>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703081" y="4927180"/>
                <a:ext cx="483650" cy="204040"/>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7058261" y="4813825"/>
                <a:ext cx="181369" cy="181368"/>
              </a:xfrm>
              <a:prstGeom prst="ellipse">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arallelogram 201"/>
              <p:cNvSpPr/>
              <p:nvPr/>
            </p:nvSpPr>
            <p:spPr>
              <a:xfrm>
                <a:off x="6771094" y="5120596"/>
                <a:ext cx="75570" cy="123979"/>
              </a:xfrm>
              <a:prstGeom prst="parallelogra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lowchart: Direct Access Storage 202"/>
              <p:cNvSpPr/>
              <p:nvPr/>
            </p:nvSpPr>
            <p:spPr>
              <a:xfrm>
                <a:off x="7182952" y="4874281"/>
                <a:ext cx="124691" cy="105797"/>
              </a:xfrm>
              <a:prstGeom prst="flowChartMagneticDrum">
                <a:avLst/>
              </a:prstGeom>
              <a:solidFill>
                <a:srgbClr val="FFAFA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 name="TextBox 210"/>
          <p:cNvSpPr txBox="1"/>
          <p:nvPr/>
        </p:nvSpPr>
        <p:spPr>
          <a:xfrm>
            <a:off x="1268840" y="4502320"/>
            <a:ext cx="597005" cy="246221"/>
          </a:xfrm>
          <a:prstGeom prst="rect">
            <a:avLst/>
          </a:prstGeom>
          <a:noFill/>
        </p:spPr>
        <p:txBody>
          <a:bodyPr wrap="square" rtlCol="0">
            <a:spAutoFit/>
          </a:bodyPr>
          <a:lstStyle/>
          <a:p>
            <a:r>
              <a:rPr lang="en-US" sz="1000" dirty="0"/>
              <a:t>P = ?</a:t>
            </a:r>
          </a:p>
        </p:txBody>
      </p:sp>
      <p:sp>
        <p:nvSpPr>
          <p:cNvPr id="212" name="TextBox 211"/>
          <p:cNvSpPr txBox="1"/>
          <p:nvPr/>
        </p:nvSpPr>
        <p:spPr>
          <a:xfrm>
            <a:off x="8609003" y="4827068"/>
            <a:ext cx="597005" cy="246221"/>
          </a:xfrm>
          <a:prstGeom prst="rect">
            <a:avLst/>
          </a:prstGeom>
          <a:noFill/>
        </p:spPr>
        <p:txBody>
          <a:bodyPr wrap="square" rtlCol="0">
            <a:spAutoFit/>
          </a:bodyPr>
          <a:lstStyle/>
          <a:p>
            <a:r>
              <a:rPr lang="en-US" sz="1000" dirty="0"/>
              <a:t>P = ?</a:t>
            </a:r>
          </a:p>
        </p:txBody>
      </p:sp>
      <p:sp>
        <p:nvSpPr>
          <p:cNvPr id="213" name="TextBox 212"/>
          <p:cNvSpPr txBox="1"/>
          <p:nvPr/>
        </p:nvSpPr>
        <p:spPr>
          <a:xfrm>
            <a:off x="3531554" y="3960540"/>
            <a:ext cx="597005" cy="246221"/>
          </a:xfrm>
          <a:prstGeom prst="rect">
            <a:avLst/>
          </a:prstGeom>
          <a:noFill/>
        </p:spPr>
        <p:txBody>
          <a:bodyPr wrap="square" rtlCol="0">
            <a:spAutoFit/>
          </a:bodyPr>
          <a:lstStyle/>
          <a:p>
            <a:r>
              <a:rPr lang="en-US" sz="1000" dirty="0"/>
              <a:t>P = ?</a:t>
            </a:r>
          </a:p>
        </p:txBody>
      </p:sp>
      <p:sp>
        <p:nvSpPr>
          <p:cNvPr id="214" name="TextBox 213"/>
          <p:cNvSpPr txBox="1"/>
          <p:nvPr/>
        </p:nvSpPr>
        <p:spPr>
          <a:xfrm>
            <a:off x="2495699" y="4226013"/>
            <a:ext cx="597005" cy="246221"/>
          </a:xfrm>
          <a:prstGeom prst="rect">
            <a:avLst/>
          </a:prstGeom>
          <a:noFill/>
        </p:spPr>
        <p:txBody>
          <a:bodyPr wrap="square" rtlCol="0">
            <a:spAutoFit/>
          </a:bodyPr>
          <a:lstStyle/>
          <a:p>
            <a:r>
              <a:rPr lang="en-US" sz="1000" dirty="0"/>
              <a:t>P = ?</a:t>
            </a:r>
          </a:p>
        </p:txBody>
      </p:sp>
      <p:sp>
        <p:nvSpPr>
          <p:cNvPr id="216" name="Explosion 1 215"/>
          <p:cNvSpPr/>
          <p:nvPr/>
        </p:nvSpPr>
        <p:spPr>
          <a:xfrm>
            <a:off x="8913519" y="3209950"/>
            <a:ext cx="408079" cy="314560"/>
          </a:xfrm>
          <a:prstGeom prst="irregularSeal1">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Curved Connector 216"/>
          <p:cNvCxnSpPr>
            <a:stCxn id="216" idx="2"/>
            <a:endCxn id="152" idx="3"/>
          </p:cNvCxnSpPr>
          <p:nvPr/>
        </p:nvCxnSpPr>
        <p:spPr>
          <a:xfrm rot="5400000">
            <a:off x="8311266" y="3631828"/>
            <a:ext cx="869875" cy="655239"/>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p:cNvCxnSpPr>
            <a:stCxn id="152" idx="2"/>
            <a:endCxn id="172" idx="3"/>
          </p:cNvCxnSpPr>
          <p:nvPr/>
        </p:nvCxnSpPr>
        <p:spPr>
          <a:xfrm rot="16200000" flipH="1">
            <a:off x="7997461" y="4834788"/>
            <a:ext cx="1065633" cy="842639"/>
          </a:xfrm>
          <a:prstGeom prst="curvedConnector4">
            <a:avLst>
              <a:gd name="adj1" fmla="val 34567"/>
              <a:gd name="adj2" fmla="val 1271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2" idx="2"/>
            <a:endCxn id="172" idx="3"/>
          </p:cNvCxnSpPr>
          <p:nvPr/>
        </p:nvCxnSpPr>
        <p:spPr>
          <a:xfrm rot="5400000">
            <a:off x="9334995" y="4952654"/>
            <a:ext cx="452873" cy="121966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p:cNvCxnSpPr>
            <a:stCxn id="192" idx="3"/>
            <a:endCxn id="109" idx="2"/>
          </p:cNvCxnSpPr>
          <p:nvPr/>
        </p:nvCxnSpPr>
        <p:spPr>
          <a:xfrm flipV="1">
            <a:off x="10480890" y="4051179"/>
            <a:ext cx="573275" cy="955966"/>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p:cNvCxnSpPr>
            <a:stCxn id="172" idx="2"/>
            <a:endCxn id="106" idx="3"/>
          </p:cNvCxnSpPr>
          <p:nvPr/>
        </p:nvCxnSpPr>
        <p:spPr>
          <a:xfrm rot="5400000">
            <a:off x="7992698" y="5563862"/>
            <a:ext cx="95304" cy="120324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p:cNvCxnSpPr>
            <a:stCxn id="75" idx="0"/>
            <a:endCxn id="59" idx="0"/>
          </p:cNvCxnSpPr>
          <p:nvPr/>
        </p:nvCxnSpPr>
        <p:spPr>
          <a:xfrm rot="5400000" flipH="1" flipV="1">
            <a:off x="4962643" y="4146941"/>
            <a:ext cx="94629" cy="523867"/>
          </a:xfrm>
          <a:prstGeom prst="curvedConnector3">
            <a:avLst>
              <a:gd name="adj1" fmla="val 34157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8550002" y="3787507"/>
            <a:ext cx="597005" cy="246221"/>
          </a:xfrm>
          <a:prstGeom prst="rect">
            <a:avLst/>
          </a:prstGeom>
          <a:noFill/>
        </p:spPr>
        <p:txBody>
          <a:bodyPr wrap="square" rtlCol="0">
            <a:spAutoFit/>
          </a:bodyPr>
          <a:lstStyle/>
          <a:p>
            <a:r>
              <a:rPr lang="en-US" sz="1000" dirty="0"/>
              <a:t>P = ?</a:t>
            </a:r>
          </a:p>
        </p:txBody>
      </p:sp>
      <p:cxnSp>
        <p:nvCxnSpPr>
          <p:cNvPr id="235" name="Curved Connector 234"/>
          <p:cNvCxnSpPr>
            <a:stCxn id="192" idx="3"/>
            <a:endCxn id="132" idx="3"/>
          </p:cNvCxnSpPr>
          <p:nvPr/>
        </p:nvCxnSpPr>
        <p:spPr>
          <a:xfrm>
            <a:off x="10480890" y="5007145"/>
            <a:ext cx="765930" cy="1276864"/>
          </a:xfrm>
          <a:prstGeom prst="curvedConnector3">
            <a:avLst>
              <a:gd name="adj1" fmla="val 12984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086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7BA27F6362BF478135B298B2FDF029" ma:contentTypeVersion="10" ma:contentTypeDescription="Create a new document." ma:contentTypeScope="" ma:versionID="94e91c4ae3a9ca66db2e0e0b1b15fa1b">
  <xsd:schema xmlns:xsd="http://www.w3.org/2001/XMLSchema" xmlns:xs="http://www.w3.org/2001/XMLSchema" xmlns:p="http://schemas.microsoft.com/office/2006/metadata/properties" xmlns:ns3="ca051836-4c7d-40b5-819f-89e0d705a343" targetNamespace="http://schemas.microsoft.com/office/2006/metadata/properties" ma:root="true" ma:fieldsID="0e1ec914f7d73648906bef1d360b274d" ns3:_="">
    <xsd:import namespace="ca051836-4c7d-40b5-819f-89e0d705a34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51836-4c7d-40b5-819f-89e0d705a3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6821B-9D56-417B-998F-A62FA3374388}">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microsoft.com/office/infopath/2007/PartnerControls"/>
    <ds:schemaRef ds:uri="ca051836-4c7d-40b5-819f-89e0d705a343"/>
  </ds:schemaRefs>
</ds:datastoreItem>
</file>

<file path=customXml/itemProps2.xml><?xml version="1.0" encoding="utf-8"?>
<ds:datastoreItem xmlns:ds="http://schemas.openxmlformats.org/officeDocument/2006/customXml" ds:itemID="{45CAEB93-C18B-4946-83F8-220366D71C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051836-4c7d-40b5-819f-89e0d705a3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D3D505-4515-4789-A034-21D69CB59B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15521</TotalTime>
  <Words>3401</Words>
  <Application>Microsoft Macintosh PowerPoint</Application>
  <PresentationFormat>Widescreen</PresentationFormat>
  <Paragraphs>690</Paragraphs>
  <Slides>54</Slides>
  <Notes>46</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Arial Narrow</vt:lpstr>
      <vt:lpstr>Arial Nova</vt:lpstr>
      <vt:lpstr>Calibri</vt:lpstr>
      <vt:lpstr>Calibri Light</vt:lpstr>
      <vt:lpstr>Cambria Math</vt:lpstr>
      <vt:lpstr>Wingdings</vt:lpstr>
      <vt:lpstr>Office Theme</vt:lpstr>
      <vt:lpstr>Office Theme</vt:lpstr>
      <vt:lpstr>Part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Analysis</dc:title>
  <dc:creator>Pablo Gomez</dc:creator>
  <cp:lastModifiedBy>Jose Pablo Gomez Vazquez</cp:lastModifiedBy>
  <cp:revision>164</cp:revision>
  <cp:lastPrinted>2019-11-19T14:15:47Z</cp:lastPrinted>
  <dcterms:created xsi:type="dcterms:W3CDTF">2019-07-24T17:59:20Z</dcterms:created>
  <dcterms:modified xsi:type="dcterms:W3CDTF">2022-05-01T21:13:07Z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0x010100B57BA27F6362BF478135B298B2FDF029</vt:lpwstr>
  </property>
</Properties>
</file>